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39" r:id="rId2"/>
    <p:sldId id="323" r:id="rId3"/>
    <p:sldId id="317" r:id="rId4"/>
    <p:sldId id="331" r:id="rId5"/>
    <p:sldId id="332" r:id="rId6"/>
    <p:sldId id="325" r:id="rId7"/>
    <p:sldId id="288" r:id="rId8"/>
    <p:sldId id="333" r:id="rId9"/>
    <p:sldId id="321" r:id="rId10"/>
    <p:sldId id="322" r:id="rId11"/>
    <p:sldId id="335" r:id="rId12"/>
    <p:sldId id="342" r:id="rId13"/>
    <p:sldId id="340" r:id="rId14"/>
    <p:sldId id="341" r:id="rId15"/>
    <p:sldId id="300" r:id="rId16"/>
    <p:sldId id="334" r:id="rId17"/>
    <p:sldId id="343" r:id="rId18"/>
    <p:sldId id="316" r:id="rId19"/>
    <p:sldId id="301" r:id="rId20"/>
    <p:sldId id="330" r:id="rId21"/>
    <p:sldId id="326" r:id="rId22"/>
    <p:sldId id="327" r:id="rId23"/>
    <p:sldId id="318" r:id="rId24"/>
    <p:sldId id="259"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9"/>
    <p:restoredTop sz="82045"/>
  </p:normalViewPr>
  <p:slideViewPr>
    <p:cSldViewPr>
      <p:cViewPr varScale="1">
        <p:scale>
          <a:sx n="151" d="100"/>
          <a:sy n="151" d="100"/>
        </p:scale>
        <p:origin x="192"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54900-4329-8F45-97BD-0532BFD93DB0}" type="datetimeFigureOut">
              <a:rPr lang="en-US" smtClean="0"/>
              <a:t>10/28/24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D4D45-94DD-3145-B909-6D9D8C7BC163}" type="slidenum">
              <a:rPr lang="en-US" smtClean="0"/>
              <a:t>‹#›</a:t>
            </a:fld>
            <a:endParaRPr lang="en-US"/>
          </a:p>
        </p:txBody>
      </p:sp>
    </p:spTree>
    <p:extLst>
      <p:ext uri="{BB962C8B-B14F-4D97-AF65-F5344CB8AC3E}">
        <p14:creationId xmlns:p14="http://schemas.microsoft.com/office/powerpoint/2010/main" val="306747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a:t>
            </a:fld>
            <a:endParaRPr lang="en-US"/>
          </a:p>
        </p:txBody>
      </p:sp>
    </p:spTree>
    <p:extLst>
      <p:ext uri="{BB962C8B-B14F-4D97-AF65-F5344CB8AC3E}">
        <p14:creationId xmlns:p14="http://schemas.microsoft.com/office/powerpoint/2010/main" val="128650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222222"/>
                </a:solidFill>
                <a:effectLst/>
                <a:latin typeface="Arial" panose="020B0604020202020204" pitchFamily="34" charset="0"/>
              </a:rPr>
              <a:t>https://</a:t>
            </a:r>
            <a:r>
              <a:rPr lang="en-AU" b="0" i="0" dirty="0" err="1">
                <a:solidFill>
                  <a:srgbClr val="222222"/>
                </a:solidFill>
                <a:effectLst/>
                <a:latin typeface="Arial" panose="020B0604020202020204" pitchFamily="34" charset="0"/>
              </a:rPr>
              <a:t>c.educationstandards.nsw.edu.au</a:t>
            </a:r>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wps</a:t>
            </a:r>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wcm</a:t>
            </a:r>
            <a:r>
              <a:rPr lang="en-AU" b="0" i="0" dirty="0">
                <a:solidFill>
                  <a:srgbClr val="222222"/>
                </a:solidFill>
                <a:effectLst/>
                <a:latin typeface="Arial" panose="020B0604020202020204" pitchFamily="34" charset="0"/>
              </a:rPr>
              <a:t>/connect/57e31750-9802-4808-a6ce-7a3c2df0ff04/science-years-7-10-syllabus-2018.pdf?MOD=AJPERES&amp;CVID=</a:t>
            </a:r>
          </a:p>
          <a:p>
            <a:endParaRPr lang="en-AU" b="0" i="0" dirty="0">
              <a:solidFill>
                <a:srgbClr val="222222"/>
              </a:solidFill>
              <a:effectLst/>
              <a:latin typeface="Arial" panose="020B0604020202020204" pitchFamily="34" charset="0"/>
            </a:endParaRPr>
          </a:p>
          <a:p>
            <a:r>
              <a:rPr lang="en-AU" b="0" i="0" dirty="0">
                <a:solidFill>
                  <a:srgbClr val="222222"/>
                </a:solidFill>
                <a:effectLst/>
                <a:latin typeface="Arial" panose="020B0604020202020204" pitchFamily="34" charset="0"/>
              </a:rPr>
              <a:t>From</a:t>
            </a:r>
          </a:p>
          <a:p>
            <a:endParaRPr lang="en-AU" b="0" i="0" dirty="0">
              <a:solidFill>
                <a:srgbClr val="222222"/>
              </a:solidFill>
              <a:effectLst/>
              <a:latin typeface="Arial" panose="020B0604020202020204" pitchFamily="34" charset="0"/>
            </a:endParaRPr>
          </a:p>
          <a:p>
            <a:r>
              <a:rPr lang="en-US" dirty="0"/>
              <a:t>https://</a:t>
            </a:r>
            <a:r>
              <a:rPr lang="en-US" dirty="0" err="1"/>
              <a:t>c.educationstandards.nsw.edu.au</a:t>
            </a:r>
            <a:r>
              <a:rPr lang="en-US" dirty="0"/>
              <a:t>/</a:t>
            </a:r>
            <a:r>
              <a:rPr lang="en-US" dirty="0" err="1"/>
              <a:t>wps</a:t>
            </a:r>
            <a:r>
              <a:rPr lang="en-US" dirty="0"/>
              <a:t>/portal/</a:t>
            </a:r>
            <a:r>
              <a:rPr lang="en-US" dirty="0" err="1"/>
              <a:t>nesa</a:t>
            </a:r>
            <a:r>
              <a:rPr lang="en-US" dirty="0"/>
              <a:t>/k-10/learning-areas/science/science-7-10-2018</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13</a:t>
            </a:fld>
            <a:endParaRPr lang="en-US" altLang="en-US"/>
          </a:p>
        </p:txBody>
      </p:sp>
    </p:spTree>
    <p:extLst>
      <p:ext uri="{BB962C8B-B14F-4D97-AF65-F5344CB8AC3E}">
        <p14:creationId xmlns:p14="http://schemas.microsoft.com/office/powerpoint/2010/main" val="80047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educationstandards.nsw.edu.au</a:t>
            </a:r>
            <a:r>
              <a:rPr lang="en-US" dirty="0"/>
              <a:t>/</a:t>
            </a:r>
            <a:r>
              <a:rPr lang="en-US" dirty="0" err="1"/>
              <a:t>wps</a:t>
            </a:r>
            <a:r>
              <a:rPr lang="en-US" dirty="0"/>
              <a:t>/portal/</a:t>
            </a:r>
            <a:r>
              <a:rPr lang="en-US" dirty="0" err="1"/>
              <a:t>nesa</a:t>
            </a:r>
            <a:r>
              <a:rPr lang="en-US" dirty="0"/>
              <a:t>/11-12/stage-6-learning-areas/stage-6-science/biology-2017/working-scientifically</a:t>
            </a:r>
          </a:p>
          <a:p>
            <a:r>
              <a:rPr lang="en-US" dirty="0"/>
              <a:t>Same for chemistry, physics </a:t>
            </a:r>
            <a:r>
              <a:rPr lang="en-US" dirty="0" err="1"/>
              <a:t>etc</a:t>
            </a: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14</a:t>
            </a:fld>
            <a:endParaRPr lang="en-US" altLang="en-US"/>
          </a:p>
        </p:txBody>
      </p:sp>
    </p:spTree>
    <p:extLst>
      <p:ext uri="{BB962C8B-B14F-4D97-AF65-F5344CB8AC3E}">
        <p14:creationId xmlns:p14="http://schemas.microsoft.com/office/powerpoint/2010/main" val="126469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15</a:t>
            </a:fld>
            <a:endParaRPr lang="en-US"/>
          </a:p>
        </p:txBody>
      </p:sp>
    </p:spTree>
    <p:extLst>
      <p:ext uri="{BB962C8B-B14F-4D97-AF65-F5344CB8AC3E}">
        <p14:creationId xmlns:p14="http://schemas.microsoft.com/office/powerpoint/2010/main" val="2482709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16</a:t>
            </a:fld>
            <a:endParaRPr lang="en-US"/>
          </a:p>
        </p:txBody>
      </p:sp>
    </p:spTree>
    <p:extLst>
      <p:ext uri="{BB962C8B-B14F-4D97-AF65-F5344CB8AC3E}">
        <p14:creationId xmlns:p14="http://schemas.microsoft.com/office/powerpoint/2010/main" val="199307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17</a:t>
            </a:fld>
            <a:endParaRPr lang="en-US"/>
          </a:p>
        </p:txBody>
      </p:sp>
    </p:spTree>
    <p:extLst>
      <p:ext uri="{BB962C8B-B14F-4D97-AF65-F5344CB8AC3E}">
        <p14:creationId xmlns:p14="http://schemas.microsoft.com/office/powerpoint/2010/main" val="236525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words of a teacher who put it better than I could..</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18</a:t>
            </a:fld>
            <a:endParaRPr lang="en-US" altLang="en-US"/>
          </a:p>
        </p:txBody>
      </p:sp>
    </p:spTree>
    <p:extLst>
      <p:ext uri="{BB962C8B-B14F-4D97-AF65-F5344CB8AC3E}">
        <p14:creationId xmlns:p14="http://schemas.microsoft.com/office/powerpoint/2010/main" val="1433973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20</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242917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23</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803096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D4D45-94DD-3145-B909-6D9D8C7BC163}" type="slidenum">
              <a:rPr lang="en-US" smtClean="0"/>
              <a:t>24</a:t>
            </a:fld>
            <a:endParaRPr lang="en-US"/>
          </a:p>
        </p:txBody>
      </p:sp>
    </p:spTree>
    <p:extLst>
      <p:ext uri="{BB962C8B-B14F-4D97-AF65-F5344CB8AC3E}">
        <p14:creationId xmlns:p14="http://schemas.microsoft.com/office/powerpoint/2010/main" val="244484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2</a:t>
            </a:fld>
            <a:endParaRPr lang="en-US"/>
          </a:p>
        </p:txBody>
      </p:sp>
    </p:spTree>
    <p:extLst>
      <p:ext uri="{BB962C8B-B14F-4D97-AF65-F5344CB8AC3E}">
        <p14:creationId xmlns:p14="http://schemas.microsoft.com/office/powerpoint/2010/main" val="306357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3</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91555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B894B-50E7-A2C8-E963-93FB966EA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8CF36-87A5-129C-87CD-8EF1B91E1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F3B45-30DC-4226-2D0C-CDD6B1FAB7F6}"/>
              </a:ext>
            </a:extLst>
          </p:cNvPr>
          <p:cNvSpPr>
            <a:spLocks noGrp="1"/>
          </p:cNvSpPr>
          <p:nvPr>
            <p:ph type="body" idx="1"/>
          </p:nvPr>
        </p:nvSpPr>
        <p:spPr/>
        <p:txBody>
          <a:bodyPr/>
          <a:lstStyle/>
          <a:p>
            <a:r>
              <a:rPr lang="en-US" dirty="0"/>
              <a:t>Learning resources, videos &amp; </a:t>
            </a:r>
            <a:r>
              <a:rPr lang="en-US" dirty="0" err="1"/>
              <a:t>faq</a:t>
            </a:r>
            <a:endParaRPr lang="en-US" dirty="0"/>
          </a:p>
        </p:txBody>
      </p:sp>
      <p:sp>
        <p:nvSpPr>
          <p:cNvPr id="4" name="Slide Number Placeholder 3">
            <a:extLst>
              <a:ext uri="{FF2B5EF4-FFF2-40B4-BE49-F238E27FC236}">
                <a16:creationId xmlns:a16="http://schemas.microsoft.com/office/drawing/2014/main" id="{69731FEE-1F27-ED0D-3DED-C62DE27B62E0}"/>
              </a:ext>
            </a:extLst>
          </p:cNvPr>
          <p:cNvSpPr>
            <a:spLocks noGrp="1"/>
          </p:cNvSpPr>
          <p:nvPr>
            <p:ph type="sldNum" sz="quarter" idx="5"/>
          </p:nvPr>
        </p:nvSpPr>
        <p:spPr/>
        <p:txBody>
          <a:bodyPr/>
          <a:lstStyle/>
          <a:p>
            <a:fld id="{D9ED4D45-94DD-3145-B909-6D9D8C7BC163}" type="slidenum">
              <a:rPr lang="en-US" smtClean="0"/>
              <a:t>4</a:t>
            </a:fld>
            <a:endParaRPr lang="en-US"/>
          </a:p>
        </p:txBody>
      </p:sp>
    </p:spTree>
    <p:extLst>
      <p:ext uri="{BB962C8B-B14F-4D97-AF65-F5344CB8AC3E}">
        <p14:creationId xmlns:p14="http://schemas.microsoft.com/office/powerpoint/2010/main" val="107155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C6394-AF42-0439-5594-15A44362C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71677-ED97-C48D-E014-F55122402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9E69D-29E3-64E1-B5F1-13F6017EBE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CB0E88-480B-28A5-E415-F517DBE7AC4D}"/>
              </a:ext>
            </a:extLst>
          </p:cNvPr>
          <p:cNvSpPr>
            <a:spLocks noGrp="1"/>
          </p:cNvSpPr>
          <p:nvPr>
            <p:ph type="sldNum" sz="quarter" idx="5"/>
          </p:nvPr>
        </p:nvSpPr>
        <p:spPr/>
        <p:txBody>
          <a:bodyPr/>
          <a:lstStyle/>
          <a:p>
            <a:fld id="{D9ED4D45-94DD-3145-B909-6D9D8C7BC163}" type="slidenum">
              <a:rPr lang="en-US" smtClean="0"/>
              <a:t>5</a:t>
            </a:fld>
            <a:endParaRPr lang="en-US"/>
          </a:p>
        </p:txBody>
      </p:sp>
    </p:spTree>
    <p:extLst>
      <p:ext uri="{BB962C8B-B14F-4D97-AF65-F5344CB8AC3E}">
        <p14:creationId xmlns:p14="http://schemas.microsoft.com/office/powerpoint/2010/main" val="400327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6</a:t>
            </a:fld>
            <a:endParaRPr lang="en-US"/>
          </a:p>
        </p:txBody>
      </p:sp>
    </p:spTree>
    <p:extLst>
      <p:ext uri="{BB962C8B-B14F-4D97-AF65-F5344CB8AC3E}">
        <p14:creationId xmlns:p14="http://schemas.microsoft.com/office/powerpoint/2010/main" val="345955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7</a:t>
            </a:fld>
            <a:endParaRPr lang="en-US"/>
          </a:p>
        </p:txBody>
      </p:sp>
    </p:spTree>
    <p:extLst>
      <p:ext uri="{BB962C8B-B14F-4D97-AF65-F5344CB8AC3E}">
        <p14:creationId xmlns:p14="http://schemas.microsoft.com/office/powerpoint/2010/main" val="277740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144B-3CFE-2E22-4891-7B8A89098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56260-36C2-24CC-F9B8-71E6C2418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02D41-7BB3-81EB-A6BC-DE7CC055BF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DD913B-4937-8A9E-3F1C-B38CFDE6945C}"/>
              </a:ext>
            </a:extLst>
          </p:cNvPr>
          <p:cNvSpPr>
            <a:spLocks noGrp="1"/>
          </p:cNvSpPr>
          <p:nvPr>
            <p:ph type="sldNum" sz="quarter" idx="5"/>
          </p:nvPr>
        </p:nvSpPr>
        <p:spPr/>
        <p:txBody>
          <a:bodyPr/>
          <a:lstStyle/>
          <a:p>
            <a:fld id="{D9ED4D45-94DD-3145-B909-6D9D8C7BC163}" type="slidenum">
              <a:rPr lang="en-US" smtClean="0"/>
              <a:t>8</a:t>
            </a:fld>
            <a:endParaRPr lang="en-US"/>
          </a:p>
        </p:txBody>
      </p:sp>
    </p:spTree>
    <p:extLst>
      <p:ext uri="{BB962C8B-B14F-4D97-AF65-F5344CB8AC3E}">
        <p14:creationId xmlns:p14="http://schemas.microsoft.com/office/powerpoint/2010/main" val="251788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24A1-B193-1AC4-FCCD-CACA21556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C2C1F-04B3-C76D-6BC6-C7F546155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CA63D-ADB3-A9E1-4FF3-0D4588401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4C7A98-E87E-C4A3-AABB-F1CBC7DBA94C}"/>
              </a:ext>
            </a:extLst>
          </p:cNvPr>
          <p:cNvSpPr>
            <a:spLocks noGrp="1"/>
          </p:cNvSpPr>
          <p:nvPr>
            <p:ph type="sldNum" sz="quarter" idx="5"/>
          </p:nvPr>
        </p:nvSpPr>
        <p:spPr/>
        <p:txBody>
          <a:bodyPr/>
          <a:lstStyle/>
          <a:p>
            <a:fld id="{D9ED4D45-94DD-3145-B909-6D9D8C7BC163}" type="slidenum">
              <a:rPr lang="en-US" smtClean="0"/>
              <a:t>11</a:t>
            </a:fld>
            <a:endParaRPr lang="en-US"/>
          </a:p>
        </p:txBody>
      </p:sp>
    </p:spTree>
    <p:extLst>
      <p:ext uri="{BB962C8B-B14F-4D97-AF65-F5344CB8AC3E}">
        <p14:creationId xmlns:p14="http://schemas.microsoft.com/office/powerpoint/2010/main" val="180425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a:extLst>
              <a:ext uri="{FF2B5EF4-FFF2-40B4-BE49-F238E27FC236}">
                <a16:creationId xmlns:a16="http://schemas.microsoft.com/office/drawing/2014/main" id="{76C180C7-D8F3-9C40-920B-79A9CCD221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54D72D-9061-654E-A394-19214118EF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1B29B9-C89D-2F4D-8FE6-2DB1456E8B22}"/>
              </a:ext>
            </a:extLst>
          </p:cNvPr>
          <p:cNvSpPr>
            <a:spLocks noGrp="1" noChangeArrowheads="1"/>
          </p:cNvSpPr>
          <p:nvPr>
            <p:ph type="sldNum" sz="quarter" idx="12"/>
          </p:nvPr>
        </p:nvSpPr>
        <p:spPr>
          <a:ln/>
        </p:spPr>
        <p:txBody>
          <a:bodyPr/>
          <a:lstStyle>
            <a:lvl1pPr>
              <a:defRPr/>
            </a:lvl1pPr>
          </a:lstStyle>
          <a:p>
            <a:fld id="{EDB92F7E-AF63-9842-B10A-EDCB845AFAF9}" type="slidenum">
              <a:rPr lang="en-US" altLang="en-US"/>
              <a:pPr/>
              <a:t>‹#›</a:t>
            </a:fld>
            <a:endParaRPr lang="en-US" altLang="en-US"/>
          </a:p>
        </p:txBody>
      </p:sp>
    </p:spTree>
    <p:extLst>
      <p:ext uri="{BB962C8B-B14F-4D97-AF65-F5344CB8AC3E}">
        <p14:creationId xmlns:p14="http://schemas.microsoft.com/office/powerpoint/2010/main" val="232528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3E0D4B70-3198-DF40-8361-7929AD8451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E1E612-6EB8-1B4F-AC4F-F42960142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401277-AD17-1A4F-97F4-4C2723F24B4E}"/>
              </a:ext>
            </a:extLst>
          </p:cNvPr>
          <p:cNvSpPr>
            <a:spLocks noGrp="1" noChangeArrowheads="1"/>
          </p:cNvSpPr>
          <p:nvPr>
            <p:ph type="sldNum" sz="quarter" idx="12"/>
          </p:nvPr>
        </p:nvSpPr>
        <p:spPr>
          <a:ln/>
        </p:spPr>
        <p:txBody>
          <a:bodyPr/>
          <a:lstStyle>
            <a:lvl1pPr>
              <a:defRPr/>
            </a:lvl1pPr>
          </a:lstStyle>
          <a:p>
            <a:fld id="{251D1974-5A11-784D-963F-D3977CA827CF}" type="slidenum">
              <a:rPr lang="en-US" altLang="en-US"/>
              <a:pPr/>
              <a:t>‹#›</a:t>
            </a:fld>
            <a:endParaRPr lang="en-US" altLang="en-US"/>
          </a:p>
        </p:txBody>
      </p:sp>
    </p:spTree>
    <p:extLst>
      <p:ext uri="{BB962C8B-B14F-4D97-AF65-F5344CB8AC3E}">
        <p14:creationId xmlns:p14="http://schemas.microsoft.com/office/powerpoint/2010/main" val="414165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915B4716-B623-0C4A-8348-3AC44153FE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611BB7-1EA7-8447-96FA-7C5CF17457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76DDEC-4543-274E-8AA5-99DD5E7E7B2F}"/>
              </a:ext>
            </a:extLst>
          </p:cNvPr>
          <p:cNvSpPr>
            <a:spLocks noGrp="1" noChangeArrowheads="1"/>
          </p:cNvSpPr>
          <p:nvPr>
            <p:ph type="sldNum" sz="quarter" idx="12"/>
          </p:nvPr>
        </p:nvSpPr>
        <p:spPr>
          <a:ln/>
        </p:spPr>
        <p:txBody>
          <a:bodyPr/>
          <a:lstStyle>
            <a:lvl1pPr>
              <a:defRPr/>
            </a:lvl1pPr>
          </a:lstStyle>
          <a:p>
            <a:fld id="{5A6ED7FD-E0E5-3546-80CC-280368BB131C}" type="slidenum">
              <a:rPr lang="en-US" altLang="en-US"/>
              <a:pPr/>
              <a:t>‹#›</a:t>
            </a:fld>
            <a:endParaRPr lang="en-US" altLang="en-US"/>
          </a:p>
        </p:txBody>
      </p:sp>
    </p:spTree>
    <p:extLst>
      <p:ext uri="{BB962C8B-B14F-4D97-AF65-F5344CB8AC3E}">
        <p14:creationId xmlns:p14="http://schemas.microsoft.com/office/powerpoint/2010/main" val="321117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340BA6B9-DD46-3749-B600-3775CA6371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5431D4-7A8A-8E42-8A21-A4A7ADCC3A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349B15-A780-EA4C-97EF-5FA678B4A420}"/>
              </a:ext>
            </a:extLst>
          </p:cNvPr>
          <p:cNvSpPr>
            <a:spLocks noGrp="1" noChangeArrowheads="1"/>
          </p:cNvSpPr>
          <p:nvPr>
            <p:ph type="sldNum" sz="quarter" idx="12"/>
          </p:nvPr>
        </p:nvSpPr>
        <p:spPr>
          <a:ln/>
        </p:spPr>
        <p:txBody>
          <a:bodyPr/>
          <a:lstStyle>
            <a:lvl1pPr>
              <a:defRPr/>
            </a:lvl1pPr>
          </a:lstStyle>
          <a:p>
            <a:fld id="{FB3CFF33-DE18-2040-AEE8-F55E84543ADE}" type="slidenum">
              <a:rPr lang="en-US" altLang="en-US"/>
              <a:pPr/>
              <a:t>‹#›</a:t>
            </a:fld>
            <a:endParaRPr lang="en-US" altLang="en-US"/>
          </a:p>
        </p:txBody>
      </p:sp>
    </p:spTree>
    <p:extLst>
      <p:ext uri="{BB962C8B-B14F-4D97-AF65-F5344CB8AC3E}">
        <p14:creationId xmlns:p14="http://schemas.microsoft.com/office/powerpoint/2010/main" val="317261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a:extLst>
              <a:ext uri="{FF2B5EF4-FFF2-40B4-BE49-F238E27FC236}">
                <a16:creationId xmlns:a16="http://schemas.microsoft.com/office/drawing/2014/main" id="{6F146059-68C9-6940-8133-9063A765B3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89DB68-02B5-5C46-8169-CAC4A46B9B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3A10DB-D166-7B42-857B-943B896D2D0C}"/>
              </a:ext>
            </a:extLst>
          </p:cNvPr>
          <p:cNvSpPr>
            <a:spLocks noGrp="1" noChangeArrowheads="1"/>
          </p:cNvSpPr>
          <p:nvPr>
            <p:ph type="sldNum" sz="quarter" idx="12"/>
          </p:nvPr>
        </p:nvSpPr>
        <p:spPr>
          <a:ln/>
        </p:spPr>
        <p:txBody>
          <a:bodyPr/>
          <a:lstStyle>
            <a:lvl1pPr>
              <a:defRPr/>
            </a:lvl1pPr>
          </a:lstStyle>
          <a:p>
            <a:fld id="{8232170A-94A5-F741-9E77-06CAECCC688E}" type="slidenum">
              <a:rPr lang="en-US" altLang="en-US"/>
              <a:pPr/>
              <a:t>‹#›</a:t>
            </a:fld>
            <a:endParaRPr lang="en-US" altLang="en-US"/>
          </a:p>
        </p:txBody>
      </p:sp>
    </p:spTree>
    <p:extLst>
      <p:ext uri="{BB962C8B-B14F-4D97-AF65-F5344CB8AC3E}">
        <p14:creationId xmlns:p14="http://schemas.microsoft.com/office/powerpoint/2010/main" val="28803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2BF9124B-94AE-DD46-9DBD-AAE7D69D02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8208D4-40A8-C342-A4E5-5A52B62EA5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9C3ABB-EB14-5146-895B-BCDC674229B7}"/>
              </a:ext>
            </a:extLst>
          </p:cNvPr>
          <p:cNvSpPr>
            <a:spLocks noGrp="1" noChangeArrowheads="1"/>
          </p:cNvSpPr>
          <p:nvPr>
            <p:ph type="sldNum" sz="quarter" idx="12"/>
          </p:nvPr>
        </p:nvSpPr>
        <p:spPr>
          <a:ln/>
        </p:spPr>
        <p:txBody>
          <a:bodyPr/>
          <a:lstStyle>
            <a:lvl1pPr>
              <a:defRPr/>
            </a:lvl1pPr>
          </a:lstStyle>
          <a:p>
            <a:fld id="{7A52F326-2981-F947-8C0E-CA582F08623F}" type="slidenum">
              <a:rPr lang="en-US" altLang="en-US"/>
              <a:pPr/>
              <a:t>‹#›</a:t>
            </a:fld>
            <a:endParaRPr lang="en-US" altLang="en-US"/>
          </a:p>
        </p:txBody>
      </p:sp>
    </p:spTree>
    <p:extLst>
      <p:ext uri="{BB962C8B-B14F-4D97-AF65-F5344CB8AC3E}">
        <p14:creationId xmlns:p14="http://schemas.microsoft.com/office/powerpoint/2010/main" val="209282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a:extLst>
              <a:ext uri="{FF2B5EF4-FFF2-40B4-BE49-F238E27FC236}">
                <a16:creationId xmlns:a16="http://schemas.microsoft.com/office/drawing/2014/main" id="{088B41BF-67F9-FA4B-8CDB-F2B26BFA20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57C665-E470-6D44-9018-CC619A172A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846AAFA-7688-7142-8A93-FDF540C75E6D}"/>
              </a:ext>
            </a:extLst>
          </p:cNvPr>
          <p:cNvSpPr>
            <a:spLocks noGrp="1" noChangeArrowheads="1"/>
          </p:cNvSpPr>
          <p:nvPr>
            <p:ph type="sldNum" sz="quarter" idx="12"/>
          </p:nvPr>
        </p:nvSpPr>
        <p:spPr>
          <a:ln/>
        </p:spPr>
        <p:txBody>
          <a:bodyPr/>
          <a:lstStyle>
            <a:lvl1pPr>
              <a:defRPr/>
            </a:lvl1pPr>
          </a:lstStyle>
          <a:p>
            <a:fld id="{1FDF4F55-3437-A948-9FD0-8F9FB3E7C8E3}" type="slidenum">
              <a:rPr lang="en-US" altLang="en-US"/>
              <a:pPr/>
              <a:t>‹#›</a:t>
            </a:fld>
            <a:endParaRPr lang="en-US" altLang="en-US"/>
          </a:p>
        </p:txBody>
      </p:sp>
    </p:spTree>
    <p:extLst>
      <p:ext uri="{BB962C8B-B14F-4D97-AF65-F5344CB8AC3E}">
        <p14:creationId xmlns:p14="http://schemas.microsoft.com/office/powerpoint/2010/main" val="283760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a:extLst>
              <a:ext uri="{FF2B5EF4-FFF2-40B4-BE49-F238E27FC236}">
                <a16:creationId xmlns:a16="http://schemas.microsoft.com/office/drawing/2014/main" id="{DD0C862B-FE9A-9C4E-87B6-CEEB319AC2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60E3AA-849C-1846-9706-E3322A97A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DC42BE-613E-8249-B013-2B62EB714D91}"/>
              </a:ext>
            </a:extLst>
          </p:cNvPr>
          <p:cNvSpPr>
            <a:spLocks noGrp="1" noChangeArrowheads="1"/>
          </p:cNvSpPr>
          <p:nvPr>
            <p:ph type="sldNum" sz="quarter" idx="12"/>
          </p:nvPr>
        </p:nvSpPr>
        <p:spPr>
          <a:ln/>
        </p:spPr>
        <p:txBody>
          <a:bodyPr/>
          <a:lstStyle>
            <a:lvl1pPr>
              <a:defRPr/>
            </a:lvl1pPr>
          </a:lstStyle>
          <a:p>
            <a:fld id="{EE861F7F-1CDB-E949-8E52-39D57EAC1DCE}" type="slidenum">
              <a:rPr lang="en-US" altLang="en-US"/>
              <a:pPr/>
              <a:t>‹#›</a:t>
            </a:fld>
            <a:endParaRPr lang="en-US" altLang="en-US"/>
          </a:p>
        </p:txBody>
      </p:sp>
    </p:spTree>
    <p:extLst>
      <p:ext uri="{BB962C8B-B14F-4D97-AF65-F5344CB8AC3E}">
        <p14:creationId xmlns:p14="http://schemas.microsoft.com/office/powerpoint/2010/main" val="413399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29F93A-7075-1843-BC99-B5CE6154D6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9D68FD3-359C-A544-9D09-B838FD5F00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7F9588-F001-3C43-8E64-5C28C1B2E31F}"/>
              </a:ext>
            </a:extLst>
          </p:cNvPr>
          <p:cNvSpPr>
            <a:spLocks noGrp="1" noChangeArrowheads="1"/>
          </p:cNvSpPr>
          <p:nvPr>
            <p:ph type="sldNum" sz="quarter" idx="12"/>
          </p:nvPr>
        </p:nvSpPr>
        <p:spPr>
          <a:ln/>
        </p:spPr>
        <p:txBody>
          <a:bodyPr/>
          <a:lstStyle>
            <a:lvl1pPr>
              <a:defRPr/>
            </a:lvl1pPr>
          </a:lstStyle>
          <a:p>
            <a:fld id="{D64DEB51-1045-E945-992D-319BF6B33713}" type="slidenum">
              <a:rPr lang="en-US" altLang="en-US"/>
              <a:pPr/>
              <a:t>‹#›</a:t>
            </a:fld>
            <a:endParaRPr lang="en-US" altLang="en-US"/>
          </a:p>
        </p:txBody>
      </p:sp>
    </p:spTree>
    <p:extLst>
      <p:ext uri="{BB962C8B-B14F-4D97-AF65-F5344CB8AC3E}">
        <p14:creationId xmlns:p14="http://schemas.microsoft.com/office/powerpoint/2010/main" val="221711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391DC8D-E6F7-AA42-8F21-0B34C813F9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DDD981-ADC3-304A-A259-C88AFBA3B5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EDCFAA-93FD-5D49-A733-F563370DC341}"/>
              </a:ext>
            </a:extLst>
          </p:cNvPr>
          <p:cNvSpPr>
            <a:spLocks noGrp="1" noChangeArrowheads="1"/>
          </p:cNvSpPr>
          <p:nvPr>
            <p:ph type="sldNum" sz="quarter" idx="12"/>
          </p:nvPr>
        </p:nvSpPr>
        <p:spPr>
          <a:ln/>
        </p:spPr>
        <p:txBody>
          <a:bodyPr/>
          <a:lstStyle>
            <a:lvl1pPr>
              <a:defRPr/>
            </a:lvl1pPr>
          </a:lstStyle>
          <a:p>
            <a:fld id="{4B3E431A-D352-F045-B6D0-C40E190DA7B8}" type="slidenum">
              <a:rPr lang="en-US" altLang="en-US"/>
              <a:pPr/>
              <a:t>‹#›</a:t>
            </a:fld>
            <a:endParaRPr lang="en-US" altLang="en-US"/>
          </a:p>
        </p:txBody>
      </p:sp>
    </p:spTree>
    <p:extLst>
      <p:ext uri="{BB962C8B-B14F-4D97-AF65-F5344CB8AC3E}">
        <p14:creationId xmlns:p14="http://schemas.microsoft.com/office/powerpoint/2010/main" val="205482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F650D5D-DC06-9C41-94A5-1AB0B4F913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AF9455-E5DC-FF42-B890-0C789E523C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2CDD0D-3000-EC46-984E-681D6DE95B4C}"/>
              </a:ext>
            </a:extLst>
          </p:cNvPr>
          <p:cNvSpPr>
            <a:spLocks noGrp="1" noChangeArrowheads="1"/>
          </p:cNvSpPr>
          <p:nvPr>
            <p:ph type="sldNum" sz="quarter" idx="12"/>
          </p:nvPr>
        </p:nvSpPr>
        <p:spPr>
          <a:ln/>
        </p:spPr>
        <p:txBody>
          <a:bodyPr/>
          <a:lstStyle>
            <a:lvl1pPr>
              <a:defRPr/>
            </a:lvl1pPr>
          </a:lstStyle>
          <a:p>
            <a:fld id="{5D7F445D-5BB6-9446-B9CD-6148C8B944EB}" type="slidenum">
              <a:rPr lang="en-US" altLang="en-US"/>
              <a:pPr/>
              <a:t>‹#›</a:t>
            </a:fld>
            <a:endParaRPr lang="en-US" altLang="en-US"/>
          </a:p>
        </p:txBody>
      </p:sp>
    </p:spTree>
    <p:extLst>
      <p:ext uri="{BB962C8B-B14F-4D97-AF65-F5344CB8AC3E}">
        <p14:creationId xmlns:p14="http://schemas.microsoft.com/office/powerpoint/2010/main" val="175756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70D866-6D20-5242-82F2-C8E9D410C82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5D28B84-F4A6-0E42-84DB-164E91FFF00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16EB6B-2469-7C4D-9FB9-69899638E68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C98B2676-B0AD-0C43-AD6B-16940A353C94}"/>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3EE966A7-8B9E-5345-9437-F8C4B583AFBF}"/>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C4790D1-39FB-D840-99D8-F26DCF0A71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404FA89C-2333-FD4C-AD88-C575EF8E4243}"/>
              </a:ext>
            </a:extLst>
          </p:cNvPr>
          <p:cNvSpPr>
            <a:spLocks noGrp="1" noChangeArrowheads="1"/>
          </p:cNvSpPr>
          <p:nvPr>
            <p:ph type="ctrTitle"/>
          </p:nvPr>
        </p:nvSpPr>
        <p:spPr>
          <a:xfrm>
            <a:off x="2195736" y="2060848"/>
            <a:ext cx="6732240" cy="1752972"/>
          </a:xfrm>
        </p:spPr>
        <p:txBody>
          <a:bodyPr/>
          <a:lstStyle/>
          <a:p>
            <a:pPr algn="l" eaLnBrk="1" hangingPunct="1"/>
            <a:r>
              <a:rPr lang="en-US" altLang="en-US" sz="4500" dirty="0" err="1"/>
              <a:t>RiskAssess</a:t>
            </a:r>
            <a:br>
              <a:rPr lang="en-US" altLang="en-US" sz="4000" dirty="0"/>
            </a:br>
            <a:br>
              <a:rPr lang="en-US" altLang="en-US" sz="1200" dirty="0"/>
            </a:br>
            <a:r>
              <a:rPr lang="en-US" altLang="en-US" sz="3200" dirty="0"/>
              <a:t>latest tips, tricks and new features</a:t>
            </a:r>
          </a:p>
        </p:txBody>
      </p:sp>
      <p:sp>
        <p:nvSpPr>
          <p:cNvPr id="13314" name="Rectangle 3">
            <a:extLst>
              <a:ext uri="{FF2B5EF4-FFF2-40B4-BE49-F238E27FC236}">
                <a16:creationId xmlns:a16="http://schemas.microsoft.com/office/drawing/2014/main" id="{908A7FA1-C3A3-0042-AE96-4FF97C85CDD2}"/>
              </a:ext>
            </a:extLst>
          </p:cNvPr>
          <p:cNvSpPr>
            <a:spLocks noGrp="1" noChangeArrowheads="1"/>
          </p:cNvSpPr>
          <p:nvPr>
            <p:ph type="subTitle" idx="1"/>
          </p:nvPr>
        </p:nvSpPr>
        <p:spPr>
          <a:xfrm>
            <a:off x="5940152" y="5589240"/>
            <a:ext cx="2809255" cy="850900"/>
          </a:xfrm>
        </p:spPr>
        <p:txBody>
          <a:bodyPr/>
          <a:lstStyle/>
          <a:p>
            <a:pPr eaLnBrk="1" hangingPunct="1"/>
            <a:r>
              <a:rPr lang="en-US" altLang="en-US" dirty="0"/>
              <a:t>James Crisp</a:t>
            </a:r>
          </a:p>
        </p:txBody>
      </p:sp>
      <p:pic>
        <p:nvPicPr>
          <p:cNvPr id="13315" name="Picture 2" descr="burning_hair_medium.jpg">
            <a:extLst>
              <a:ext uri="{FF2B5EF4-FFF2-40B4-BE49-F238E27FC236}">
                <a16:creationId xmlns:a16="http://schemas.microsoft.com/office/drawing/2014/main" id="{76B28CB0-7A26-CD44-A517-FB0CBABA7E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21605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E952E719-02F0-7773-50AF-A74885BE1DC0}"/>
              </a:ext>
            </a:extLst>
          </p:cNvPr>
          <p:cNvPicPr>
            <a:picLocks noChangeAspect="1"/>
          </p:cNvPicPr>
          <p:nvPr/>
        </p:nvPicPr>
        <p:blipFill>
          <a:blip r:embed="rId2"/>
          <a:stretch>
            <a:fillRect/>
          </a:stretch>
        </p:blipFill>
        <p:spPr>
          <a:xfrm>
            <a:off x="4720480" y="4070624"/>
            <a:ext cx="7772400" cy="1813825"/>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5301FC29-43CF-DA7F-9BF7-67DA1F40ABCC}"/>
              </a:ext>
            </a:extLst>
          </p:cNvPr>
          <p:cNvPicPr>
            <a:picLocks noChangeAspect="1"/>
          </p:cNvPicPr>
          <p:nvPr/>
        </p:nvPicPr>
        <p:blipFill>
          <a:blip r:embed="rId3"/>
          <a:stretch>
            <a:fillRect/>
          </a:stretch>
        </p:blipFill>
        <p:spPr>
          <a:xfrm>
            <a:off x="1403648" y="116632"/>
            <a:ext cx="6120680" cy="2897979"/>
          </a:xfrm>
          <a:prstGeom prst="rect">
            <a:avLst/>
          </a:prstGeom>
        </p:spPr>
      </p:pic>
      <p:sp>
        <p:nvSpPr>
          <p:cNvPr id="8" name="Down Arrow 7">
            <a:extLst>
              <a:ext uri="{FF2B5EF4-FFF2-40B4-BE49-F238E27FC236}">
                <a16:creationId xmlns:a16="http://schemas.microsoft.com/office/drawing/2014/main" id="{1680CA0D-6382-F697-0113-BCCADA45515A}"/>
              </a:ext>
            </a:extLst>
          </p:cNvPr>
          <p:cNvSpPr/>
          <p:nvPr/>
        </p:nvSpPr>
        <p:spPr bwMode="auto">
          <a:xfrm rot="19550495">
            <a:off x="5215233" y="728593"/>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1" name="Picture 10" descr="Graphical user interface, text, application&#10;&#10;Description automatically generated">
            <a:extLst>
              <a:ext uri="{FF2B5EF4-FFF2-40B4-BE49-F238E27FC236}">
                <a16:creationId xmlns:a16="http://schemas.microsoft.com/office/drawing/2014/main" id="{6870E318-FA65-DADC-1736-131CE2D90C94}"/>
              </a:ext>
            </a:extLst>
          </p:cNvPr>
          <p:cNvPicPr>
            <a:picLocks noChangeAspect="1"/>
          </p:cNvPicPr>
          <p:nvPr/>
        </p:nvPicPr>
        <p:blipFill>
          <a:blip r:embed="rId4"/>
          <a:stretch>
            <a:fillRect/>
          </a:stretch>
        </p:blipFill>
        <p:spPr>
          <a:xfrm>
            <a:off x="323528" y="3291796"/>
            <a:ext cx="3602541" cy="3096344"/>
          </a:xfrm>
          <a:prstGeom prst="rect">
            <a:avLst/>
          </a:prstGeom>
        </p:spPr>
      </p:pic>
      <p:sp>
        <p:nvSpPr>
          <p:cNvPr id="12" name="Down Arrow 11">
            <a:extLst>
              <a:ext uri="{FF2B5EF4-FFF2-40B4-BE49-F238E27FC236}">
                <a16:creationId xmlns:a16="http://schemas.microsoft.com/office/drawing/2014/main" id="{99542316-29E2-1BFB-D41D-FD932E583E02}"/>
              </a:ext>
            </a:extLst>
          </p:cNvPr>
          <p:cNvSpPr/>
          <p:nvPr/>
        </p:nvSpPr>
        <p:spPr bwMode="auto">
          <a:xfrm rot="5400000">
            <a:off x="3654926" y="3697654"/>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Down Arrow 12">
            <a:extLst>
              <a:ext uri="{FF2B5EF4-FFF2-40B4-BE49-F238E27FC236}">
                <a16:creationId xmlns:a16="http://schemas.microsoft.com/office/drawing/2014/main" id="{9D881C49-AE5D-35E9-4B3C-0AC5E9265404}"/>
              </a:ext>
            </a:extLst>
          </p:cNvPr>
          <p:cNvSpPr/>
          <p:nvPr/>
        </p:nvSpPr>
        <p:spPr bwMode="auto">
          <a:xfrm rot="8478028">
            <a:off x="5042167" y="5758668"/>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098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3FA5-CDE1-555F-D43F-4AC5611B7D2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103CA34-9448-EF8A-EA18-DBD025F11E73}"/>
              </a:ext>
            </a:extLst>
          </p:cNvPr>
          <p:cNvPicPr>
            <a:picLocks noChangeAspect="1"/>
          </p:cNvPicPr>
          <p:nvPr/>
        </p:nvPicPr>
        <p:blipFill>
          <a:blip r:embed="rId3"/>
          <a:stretch>
            <a:fillRect/>
          </a:stretch>
        </p:blipFill>
        <p:spPr>
          <a:xfrm>
            <a:off x="-7525344" y="3501008"/>
            <a:ext cx="16819805" cy="173341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67525246-2497-17DC-41E9-070CCC3E916C}"/>
              </a:ext>
            </a:extLst>
          </p:cNvPr>
          <p:cNvPicPr>
            <a:picLocks noChangeAspect="1"/>
          </p:cNvPicPr>
          <p:nvPr/>
        </p:nvPicPr>
        <p:blipFill>
          <a:blip r:embed="rId4"/>
          <a:stretch>
            <a:fillRect/>
          </a:stretch>
        </p:blipFill>
        <p:spPr>
          <a:xfrm>
            <a:off x="251520" y="1108590"/>
            <a:ext cx="7772400" cy="1029981"/>
          </a:xfrm>
          <a:prstGeom prst="rect">
            <a:avLst/>
          </a:prstGeom>
        </p:spPr>
      </p:pic>
      <p:sp>
        <p:nvSpPr>
          <p:cNvPr id="9" name="Down Arrow 8">
            <a:extLst>
              <a:ext uri="{FF2B5EF4-FFF2-40B4-BE49-F238E27FC236}">
                <a16:creationId xmlns:a16="http://schemas.microsoft.com/office/drawing/2014/main" id="{A0CF98A0-954A-19EE-95D0-B45241308BAF}"/>
              </a:ext>
            </a:extLst>
          </p:cNvPr>
          <p:cNvSpPr/>
          <p:nvPr/>
        </p:nvSpPr>
        <p:spPr bwMode="auto">
          <a:xfrm rot="1822079">
            <a:off x="6239982" y="1929062"/>
            <a:ext cx="667581" cy="1549423"/>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37636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9FCC-C7FF-800F-F643-D98FF1236993}"/>
              </a:ext>
            </a:extLst>
          </p:cNvPr>
          <p:cNvSpPr>
            <a:spLocks noGrp="1"/>
          </p:cNvSpPr>
          <p:nvPr>
            <p:ph type="title"/>
          </p:nvPr>
        </p:nvSpPr>
        <p:spPr>
          <a:xfrm>
            <a:off x="936712" y="596866"/>
            <a:ext cx="7270576" cy="803176"/>
          </a:xfrm>
        </p:spPr>
        <p:txBody>
          <a:bodyPr/>
          <a:lstStyle/>
          <a:p>
            <a:r>
              <a:rPr lang="en-US" dirty="0"/>
              <a:t>Trolley / Tub Tickets</a:t>
            </a:r>
          </a:p>
        </p:txBody>
      </p:sp>
      <p:pic>
        <p:nvPicPr>
          <p:cNvPr id="7" name="Picture 6" descr="A screenshot of a computer&#10;&#10;Description automatically generated">
            <a:extLst>
              <a:ext uri="{FF2B5EF4-FFF2-40B4-BE49-F238E27FC236}">
                <a16:creationId xmlns:a16="http://schemas.microsoft.com/office/drawing/2014/main" id="{333E7A42-BD36-4243-8E59-4D751C143C11}"/>
              </a:ext>
            </a:extLst>
          </p:cNvPr>
          <p:cNvPicPr>
            <a:picLocks noChangeAspect="1"/>
          </p:cNvPicPr>
          <p:nvPr/>
        </p:nvPicPr>
        <p:blipFill>
          <a:blip r:embed="rId2"/>
          <a:stretch>
            <a:fillRect/>
          </a:stretch>
        </p:blipFill>
        <p:spPr>
          <a:xfrm>
            <a:off x="685800" y="1916832"/>
            <a:ext cx="7772400" cy="3942714"/>
          </a:xfrm>
          <a:prstGeom prst="rect">
            <a:avLst/>
          </a:prstGeom>
        </p:spPr>
      </p:pic>
    </p:spTree>
    <p:extLst>
      <p:ext uri="{BB962C8B-B14F-4D97-AF65-F5344CB8AC3E}">
        <p14:creationId xmlns:p14="http://schemas.microsoft.com/office/powerpoint/2010/main" val="347274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77C205-2C1F-BD16-1FDF-6EF0A691BCEC}"/>
              </a:ext>
            </a:extLst>
          </p:cNvPr>
          <p:cNvSpPr>
            <a:spLocks noGrp="1" noChangeArrowheads="1"/>
          </p:cNvSpPr>
          <p:nvPr>
            <p:ph type="title"/>
          </p:nvPr>
        </p:nvSpPr>
        <p:spPr>
          <a:xfrm>
            <a:off x="1009204" y="593314"/>
            <a:ext cx="8134796" cy="515938"/>
          </a:xfrm>
        </p:spPr>
        <p:txBody>
          <a:bodyPr/>
          <a:lstStyle/>
          <a:p>
            <a:pPr eaLnBrk="1" hangingPunct="1"/>
            <a:r>
              <a:rPr lang="en-US" altLang="en-US" sz="3600" dirty="0">
                <a:solidFill>
                  <a:schemeClr val="tx1"/>
                </a:solidFill>
              </a:rPr>
              <a:t>NESA: 7-10 Syllabus</a:t>
            </a:r>
            <a:endParaRPr lang="en-US" altLang="en-US" sz="4800" dirty="0">
              <a:solidFill>
                <a:schemeClr val="tx1"/>
              </a:solidFill>
            </a:endParaRPr>
          </a:p>
        </p:txBody>
      </p:sp>
      <p:sp>
        <p:nvSpPr>
          <p:cNvPr id="5" name="TextBox 4">
            <a:extLst>
              <a:ext uri="{FF2B5EF4-FFF2-40B4-BE49-F238E27FC236}">
                <a16:creationId xmlns:a16="http://schemas.microsoft.com/office/drawing/2014/main" id="{92E5738D-5CB9-A7EC-8CA5-A4C6670F7AD2}"/>
              </a:ext>
            </a:extLst>
          </p:cNvPr>
          <p:cNvSpPr txBox="1"/>
          <p:nvPr/>
        </p:nvSpPr>
        <p:spPr>
          <a:xfrm>
            <a:off x="288032" y="1484784"/>
            <a:ext cx="8676456" cy="4185761"/>
          </a:xfrm>
          <a:prstGeom prst="rect">
            <a:avLst/>
          </a:prstGeom>
          <a:noFill/>
        </p:spPr>
        <p:txBody>
          <a:bodyPr wrap="square">
            <a:spAutoFit/>
          </a:bodyPr>
          <a:lstStyle/>
          <a:p>
            <a:pPr algn="l" rtl="0"/>
            <a:r>
              <a:rPr lang="en-AU" sz="2200" b="0" i="0" dirty="0">
                <a:solidFill>
                  <a:srgbClr val="22272B"/>
                </a:solidFill>
                <a:effectLst/>
                <a:highlight>
                  <a:srgbClr val="FFFF00"/>
                </a:highlight>
                <a:latin typeface="publicsans"/>
              </a:rPr>
              <a:t>The Working Scientifically strand involves students in the processes of:</a:t>
            </a:r>
          </a:p>
          <a:p>
            <a:pPr algn="l" rtl="0"/>
            <a:r>
              <a:rPr lang="en-AU" sz="2200" dirty="0">
                <a:solidFill>
                  <a:srgbClr val="22272B"/>
                </a:solidFill>
                <a:latin typeface="publicsans"/>
              </a:rPr>
              <a:t>…</a:t>
            </a:r>
          </a:p>
          <a:p>
            <a:pPr algn="l" rtl="0"/>
            <a:endParaRPr lang="en-AU" sz="1200" b="1" i="0" dirty="0">
              <a:solidFill>
                <a:srgbClr val="22272B"/>
              </a:solidFill>
              <a:effectLst/>
              <a:latin typeface="publicsans"/>
            </a:endParaRPr>
          </a:p>
          <a:p>
            <a:pPr algn="l" rtl="0"/>
            <a:r>
              <a:rPr lang="en-AU" sz="2200" b="1" i="0" dirty="0">
                <a:solidFill>
                  <a:srgbClr val="22272B"/>
                </a:solidFill>
                <a:effectLst/>
                <a:latin typeface="publicsans"/>
              </a:rPr>
              <a:t>Planning investigations</a:t>
            </a:r>
          </a:p>
          <a:p>
            <a:pPr algn="l" rtl="0"/>
            <a:r>
              <a:rPr lang="en-AU" sz="2200" i="0" dirty="0">
                <a:solidFill>
                  <a:srgbClr val="22272B"/>
                </a:solidFill>
                <a:effectLst/>
                <a:latin typeface="publicsans"/>
              </a:rPr>
              <a:t>…</a:t>
            </a:r>
          </a:p>
          <a:p>
            <a:pPr algn="l" rtl="0"/>
            <a:r>
              <a:rPr lang="en-AU" sz="2200" dirty="0">
                <a:solidFill>
                  <a:srgbClr val="22272B"/>
                </a:solidFill>
                <a:highlight>
                  <a:srgbClr val="FFFF00"/>
                </a:highlight>
                <a:latin typeface="publicsans"/>
              </a:rPr>
              <a:t>identifying ways of reducing risks</a:t>
            </a:r>
            <a:r>
              <a:rPr lang="en-AU" sz="2200" dirty="0">
                <a:solidFill>
                  <a:srgbClr val="22272B"/>
                </a:solidFill>
                <a:latin typeface="publicsans"/>
              </a:rPr>
              <a:t> and addressing ethical guidelines in the laboratory and in the field</a:t>
            </a:r>
          </a:p>
          <a:p>
            <a:r>
              <a:rPr lang="en-AU" sz="2200" dirty="0">
                <a:solidFill>
                  <a:srgbClr val="22272B"/>
                </a:solidFill>
                <a:latin typeface="publicsans"/>
              </a:rPr>
              <a:t>…</a:t>
            </a:r>
          </a:p>
          <a:p>
            <a:pPr algn="l" rtl="0"/>
            <a:endParaRPr lang="en-AU" sz="1200" b="0" i="0" dirty="0">
              <a:solidFill>
                <a:srgbClr val="22272B"/>
              </a:solidFill>
              <a:effectLst/>
              <a:latin typeface="publicsans"/>
            </a:endParaRPr>
          </a:p>
          <a:p>
            <a:pPr algn="l" rtl="0"/>
            <a:r>
              <a:rPr lang="en-AU" sz="2200" b="1" i="0" dirty="0">
                <a:solidFill>
                  <a:srgbClr val="22272B"/>
                </a:solidFill>
                <a:effectLst/>
                <a:latin typeface="publicsans"/>
              </a:rPr>
              <a:t>Conducting investigations</a:t>
            </a:r>
          </a:p>
          <a:p>
            <a:r>
              <a:rPr lang="en-AU" sz="2200" i="0" dirty="0">
                <a:solidFill>
                  <a:srgbClr val="22272B"/>
                </a:solidFill>
                <a:effectLst/>
                <a:latin typeface="publicsans"/>
              </a:rPr>
              <a:t>…</a:t>
            </a:r>
            <a:endParaRPr lang="en-AU" sz="2200" b="1" i="0" dirty="0">
              <a:solidFill>
                <a:srgbClr val="22272B"/>
              </a:solidFill>
              <a:effectLst/>
              <a:latin typeface="publicsans"/>
            </a:endParaRPr>
          </a:p>
          <a:p>
            <a:pPr algn="l" rtl="0"/>
            <a:r>
              <a:rPr lang="en-AU" sz="2200" b="0" i="0" dirty="0">
                <a:solidFill>
                  <a:srgbClr val="22272B"/>
                </a:solidFill>
                <a:effectLst/>
                <a:highlight>
                  <a:srgbClr val="FFFF00"/>
                </a:highlight>
                <a:latin typeface="publicsans"/>
              </a:rPr>
              <a:t>assessing risks and addressing ethical issues in using equipment, materials and chemicals safely</a:t>
            </a:r>
          </a:p>
        </p:txBody>
      </p:sp>
      <p:pic>
        <p:nvPicPr>
          <p:cNvPr id="1026" name="Picture 2" descr="NESA logo">
            <a:extLst>
              <a:ext uri="{FF2B5EF4-FFF2-40B4-BE49-F238E27FC236}">
                <a16:creationId xmlns:a16="http://schemas.microsoft.com/office/drawing/2014/main" id="{2089A03B-5BFE-1917-759E-FB86B5C9F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6453"/>
            <a:ext cx="901700"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6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77C205-2C1F-BD16-1FDF-6EF0A691BCEC}"/>
              </a:ext>
            </a:extLst>
          </p:cNvPr>
          <p:cNvSpPr>
            <a:spLocks noGrp="1" noChangeArrowheads="1"/>
          </p:cNvSpPr>
          <p:nvPr>
            <p:ph type="title"/>
          </p:nvPr>
        </p:nvSpPr>
        <p:spPr>
          <a:xfrm>
            <a:off x="1009204" y="593314"/>
            <a:ext cx="8134796" cy="515938"/>
          </a:xfrm>
        </p:spPr>
        <p:txBody>
          <a:bodyPr/>
          <a:lstStyle/>
          <a:p>
            <a:pPr eaLnBrk="1" hangingPunct="1"/>
            <a:r>
              <a:rPr lang="en-US" altLang="en-US" sz="3600" dirty="0">
                <a:solidFill>
                  <a:schemeClr val="tx1"/>
                </a:solidFill>
              </a:rPr>
              <a:t>NESA: Working Scientifically 11-12</a:t>
            </a:r>
            <a:endParaRPr lang="en-US" altLang="en-US" sz="4800" dirty="0">
              <a:solidFill>
                <a:schemeClr val="tx1"/>
              </a:solidFill>
            </a:endParaRPr>
          </a:p>
        </p:txBody>
      </p:sp>
      <p:sp>
        <p:nvSpPr>
          <p:cNvPr id="5" name="TextBox 4">
            <a:extLst>
              <a:ext uri="{FF2B5EF4-FFF2-40B4-BE49-F238E27FC236}">
                <a16:creationId xmlns:a16="http://schemas.microsoft.com/office/drawing/2014/main" id="{92E5738D-5CB9-A7EC-8CA5-A4C6670F7AD2}"/>
              </a:ext>
            </a:extLst>
          </p:cNvPr>
          <p:cNvSpPr txBox="1"/>
          <p:nvPr/>
        </p:nvSpPr>
        <p:spPr>
          <a:xfrm>
            <a:off x="288032" y="1484784"/>
            <a:ext cx="8676456" cy="5201424"/>
          </a:xfrm>
          <a:prstGeom prst="rect">
            <a:avLst/>
          </a:prstGeom>
          <a:noFill/>
        </p:spPr>
        <p:txBody>
          <a:bodyPr wrap="square">
            <a:spAutoFit/>
          </a:bodyPr>
          <a:lstStyle/>
          <a:p>
            <a:pPr algn="l" rtl="0"/>
            <a:r>
              <a:rPr lang="en-AU" sz="2200" b="0" i="0" dirty="0">
                <a:solidFill>
                  <a:srgbClr val="22272B"/>
                </a:solidFill>
                <a:effectLst/>
                <a:highlight>
                  <a:srgbClr val="FFFF00"/>
                </a:highlight>
                <a:latin typeface="publicsans"/>
              </a:rPr>
              <a:t>Opportunities should be provided for students to engage with all the Working Scientifically skills in investigations.</a:t>
            </a:r>
          </a:p>
          <a:p>
            <a:pPr algn="l" rtl="0"/>
            <a:r>
              <a:rPr lang="en-AU" sz="2200" dirty="0">
                <a:solidFill>
                  <a:srgbClr val="22272B"/>
                </a:solidFill>
                <a:latin typeface="publicsans"/>
              </a:rPr>
              <a:t>…</a:t>
            </a:r>
          </a:p>
          <a:p>
            <a:pPr algn="l" rtl="0"/>
            <a:endParaRPr lang="en-AU" sz="1200" b="1" i="0" dirty="0">
              <a:solidFill>
                <a:srgbClr val="22272B"/>
              </a:solidFill>
              <a:effectLst/>
              <a:latin typeface="publicsans"/>
            </a:endParaRPr>
          </a:p>
          <a:p>
            <a:pPr algn="l" rtl="0"/>
            <a:r>
              <a:rPr lang="en-AU" sz="2200" b="1" i="0" dirty="0">
                <a:solidFill>
                  <a:srgbClr val="22272B"/>
                </a:solidFill>
                <a:effectLst/>
                <a:latin typeface="publicsans"/>
              </a:rPr>
              <a:t>Planning investigations</a:t>
            </a:r>
          </a:p>
          <a:p>
            <a:pPr algn="l" rtl="0"/>
            <a:r>
              <a:rPr lang="en-AU" sz="2200" b="0" i="0" dirty="0">
                <a:solidFill>
                  <a:srgbClr val="22272B"/>
                </a:solidFill>
                <a:effectLst/>
                <a:latin typeface="publicsans"/>
              </a:rPr>
              <a:t>Students justify the selection of equipment, resources chosen and design of an investigation. </a:t>
            </a:r>
            <a:r>
              <a:rPr lang="en-AU" sz="2200" b="0" i="0" dirty="0">
                <a:solidFill>
                  <a:srgbClr val="22272B"/>
                </a:solidFill>
                <a:effectLst/>
                <a:highlight>
                  <a:srgbClr val="FFFF00"/>
                </a:highlight>
                <a:latin typeface="publicsans"/>
              </a:rPr>
              <a:t>They ensure that all risks are assessed</a:t>
            </a:r>
            <a:r>
              <a:rPr lang="en-AU" sz="2200" b="0" i="0" dirty="0">
                <a:solidFill>
                  <a:srgbClr val="22272B"/>
                </a:solidFill>
                <a:effectLst/>
                <a:latin typeface="publicsans"/>
              </a:rPr>
              <a:t>, appropriate materials and technologies are sourced, and all ethical concerns are considered. </a:t>
            </a:r>
            <a:endParaRPr lang="en-AU" sz="2200" dirty="0">
              <a:solidFill>
                <a:srgbClr val="22272B"/>
              </a:solidFill>
              <a:latin typeface="publicsans"/>
            </a:endParaRPr>
          </a:p>
          <a:p>
            <a:r>
              <a:rPr lang="en-AU" sz="2200" dirty="0">
                <a:solidFill>
                  <a:srgbClr val="22272B"/>
                </a:solidFill>
                <a:latin typeface="publicsans"/>
              </a:rPr>
              <a:t>…</a:t>
            </a:r>
          </a:p>
          <a:p>
            <a:pPr algn="l" rtl="0"/>
            <a:endParaRPr lang="en-AU" sz="1200" b="0" i="0" dirty="0">
              <a:solidFill>
                <a:srgbClr val="22272B"/>
              </a:solidFill>
              <a:effectLst/>
              <a:latin typeface="publicsans"/>
            </a:endParaRPr>
          </a:p>
          <a:p>
            <a:pPr algn="l" rtl="0"/>
            <a:r>
              <a:rPr lang="en-AU" sz="2200" b="1" i="0" dirty="0">
                <a:solidFill>
                  <a:srgbClr val="22272B"/>
                </a:solidFill>
                <a:effectLst/>
                <a:latin typeface="publicsans"/>
              </a:rPr>
              <a:t>Conducting investigations</a:t>
            </a:r>
          </a:p>
          <a:p>
            <a:pPr algn="l" rtl="0"/>
            <a:r>
              <a:rPr lang="en-AU" sz="2200" b="0" i="0" dirty="0">
                <a:solidFill>
                  <a:srgbClr val="22272B"/>
                </a:solidFill>
                <a:effectLst/>
                <a:latin typeface="publicsans"/>
              </a:rPr>
              <a:t>Students are to select appropriate equipment, </a:t>
            </a:r>
            <a:r>
              <a:rPr lang="en-AU" sz="2200" b="0" i="0" dirty="0">
                <a:solidFill>
                  <a:srgbClr val="22272B"/>
                </a:solidFill>
                <a:effectLst/>
                <a:highlight>
                  <a:srgbClr val="FFFF00"/>
                </a:highlight>
                <a:latin typeface="publicsans"/>
              </a:rPr>
              <a:t>employ safe work practices</a:t>
            </a:r>
            <a:r>
              <a:rPr lang="en-AU" sz="2200" b="0" i="0" dirty="0">
                <a:solidFill>
                  <a:srgbClr val="22272B"/>
                </a:solidFill>
                <a:effectLst/>
                <a:latin typeface="publicsans"/>
              </a:rPr>
              <a:t> and </a:t>
            </a:r>
            <a:r>
              <a:rPr lang="en-AU" sz="2200" b="0" i="0" dirty="0">
                <a:solidFill>
                  <a:srgbClr val="22272B"/>
                </a:solidFill>
                <a:effectLst/>
                <a:highlight>
                  <a:srgbClr val="FFFF00"/>
                </a:highlight>
                <a:latin typeface="publicsans"/>
              </a:rPr>
              <a:t>ensure that risk assessments are conducted and followed</a:t>
            </a:r>
            <a:r>
              <a:rPr lang="en-AU" sz="2200" b="0" i="0" dirty="0">
                <a:solidFill>
                  <a:srgbClr val="22272B"/>
                </a:solidFill>
                <a:effectLst/>
                <a:latin typeface="publicsans"/>
              </a:rPr>
              <a:t>. Appropriate technologies are to be used and procedures followed when disposing of waste. </a:t>
            </a:r>
          </a:p>
        </p:txBody>
      </p:sp>
      <p:pic>
        <p:nvPicPr>
          <p:cNvPr id="1026" name="Picture 2" descr="NESA logo">
            <a:extLst>
              <a:ext uri="{FF2B5EF4-FFF2-40B4-BE49-F238E27FC236}">
                <a16:creationId xmlns:a16="http://schemas.microsoft.com/office/drawing/2014/main" id="{2089A03B-5BFE-1917-759E-FB86B5C9F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6453"/>
            <a:ext cx="901700"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85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 screen&#10;&#10;Description automatically generated">
            <a:extLst>
              <a:ext uri="{FF2B5EF4-FFF2-40B4-BE49-F238E27FC236}">
                <a16:creationId xmlns:a16="http://schemas.microsoft.com/office/drawing/2014/main" id="{D176243E-52D1-C5CB-22D0-99C23C3F7205}"/>
              </a:ext>
            </a:extLst>
          </p:cNvPr>
          <p:cNvPicPr>
            <a:picLocks noChangeAspect="1"/>
          </p:cNvPicPr>
          <p:nvPr/>
        </p:nvPicPr>
        <p:blipFill>
          <a:blip r:embed="rId3"/>
          <a:stretch>
            <a:fillRect/>
          </a:stretch>
        </p:blipFill>
        <p:spPr>
          <a:xfrm>
            <a:off x="625642" y="59919"/>
            <a:ext cx="7772400" cy="6753457"/>
          </a:xfrm>
          <a:prstGeom prst="rect">
            <a:avLst/>
          </a:prstGeom>
        </p:spPr>
      </p:pic>
    </p:spTree>
    <p:extLst>
      <p:ext uri="{BB962C8B-B14F-4D97-AF65-F5344CB8AC3E}">
        <p14:creationId xmlns:p14="http://schemas.microsoft.com/office/powerpoint/2010/main" val="34445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61C45-8D7C-EDA2-A397-3A512FD26E49}"/>
            </a:ext>
          </a:extLst>
        </p:cNvPr>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C8088D69-D94F-4953-AA64-420D96E0B678}"/>
              </a:ext>
            </a:extLst>
          </p:cNvPr>
          <p:cNvPicPr>
            <a:picLocks noChangeAspect="1"/>
          </p:cNvPicPr>
          <p:nvPr/>
        </p:nvPicPr>
        <p:blipFill>
          <a:blip r:embed="rId3"/>
          <a:stretch>
            <a:fillRect/>
          </a:stretch>
        </p:blipFill>
        <p:spPr>
          <a:xfrm>
            <a:off x="1259631" y="260648"/>
            <a:ext cx="7166195" cy="6341386"/>
          </a:xfrm>
          <a:prstGeom prst="rect">
            <a:avLst/>
          </a:prstGeom>
        </p:spPr>
      </p:pic>
    </p:spTree>
    <p:extLst>
      <p:ext uri="{BB962C8B-B14F-4D97-AF65-F5344CB8AC3E}">
        <p14:creationId xmlns:p14="http://schemas.microsoft.com/office/powerpoint/2010/main" val="225817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3DBBDD-75D0-D132-28E9-993B123DB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 y="0"/>
            <a:ext cx="7688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08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F4592-D110-5DEF-1652-EB53BE8ED818}"/>
              </a:ext>
            </a:extLst>
          </p:cNvPr>
          <p:cNvSpPr>
            <a:spLocks noGrp="1"/>
          </p:cNvSpPr>
          <p:nvPr>
            <p:ph idx="1"/>
          </p:nvPr>
        </p:nvSpPr>
        <p:spPr>
          <a:xfrm>
            <a:off x="685800" y="1371600"/>
            <a:ext cx="7772400" cy="4114800"/>
          </a:xfrm>
        </p:spPr>
        <p:txBody>
          <a:bodyPr/>
          <a:lstStyle/>
          <a:p>
            <a:pPr marL="0" indent="0">
              <a:buNone/>
            </a:pPr>
            <a:r>
              <a:rPr lang="en-AU" sz="3600" i="1" dirty="0">
                <a:solidFill>
                  <a:srgbClr val="0070C0"/>
                </a:solidFill>
              </a:rPr>
              <a:t>“Student </a:t>
            </a:r>
            <a:r>
              <a:rPr lang="en-AU" sz="3600" i="1" dirty="0" err="1">
                <a:solidFill>
                  <a:srgbClr val="0070C0"/>
                </a:solidFill>
              </a:rPr>
              <a:t>RiskAssess</a:t>
            </a:r>
            <a:r>
              <a:rPr lang="en-AU" sz="3600" i="1" dirty="0">
                <a:solidFill>
                  <a:srgbClr val="0070C0"/>
                </a:solidFill>
              </a:rPr>
              <a:t> helps students design their experiments more independently and become more aware of what they are doing rather than relying on the teacher to explain and confirm things like risks, and things to think about.”</a:t>
            </a:r>
            <a:endParaRPr lang="en-US" sz="3600" i="1" dirty="0">
              <a:solidFill>
                <a:srgbClr val="0070C0"/>
              </a:solidFill>
            </a:endParaRPr>
          </a:p>
        </p:txBody>
      </p:sp>
    </p:spTree>
    <p:extLst>
      <p:ext uri="{BB962C8B-B14F-4D97-AF65-F5344CB8AC3E}">
        <p14:creationId xmlns:p14="http://schemas.microsoft.com/office/powerpoint/2010/main" val="33628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3FA45A-D5DF-704B-B89A-CE9A5B1B54A3}"/>
              </a:ext>
            </a:extLst>
          </p:cNvPr>
          <p:cNvPicPr>
            <a:picLocks noChangeAspect="1"/>
          </p:cNvPicPr>
          <p:nvPr/>
        </p:nvPicPr>
        <p:blipFill>
          <a:blip r:embed="rId2"/>
          <a:stretch>
            <a:fillRect/>
          </a:stretch>
        </p:blipFill>
        <p:spPr>
          <a:xfrm>
            <a:off x="618193" y="0"/>
            <a:ext cx="7907613" cy="6858000"/>
          </a:xfrm>
          <a:prstGeom prst="rect">
            <a:avLst/>
          </a:prstGeom>
        </p:spPr>
      </p:pic>
    </p:spTree>
    <p:extLst>
      <p:ext uri="{BB962C8B-B14F-4D97-AF65-F5344CB8AC3E}">
        <p14:creationId xmlns:p14="http://schemas.microsoft.com/office/powerpoint/2010/main" val="334179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665AA-D4D4-EF48-A6D1-FFDCF96D63D8}"/>
              </a:ext>
            </a:extLst>
          </p:cNvPr>
          <p:cNvPicPr>
            <a:picLocks noChangeAspect="1"/>
          </p:cNvPicPr>
          <p:nvPr/>
        </p:nvPicPr>
        <p:blipFill>
          <a:blip r:embed="rId3"/>
          <a:stretch>
            <a:fillRect/>
          </a:stretch>
        </p:blipFill>
        <p:spPr>
          <a:xfrm>
            <a:off x="584867" y="692696"/>
            <a:ext cx="5571309" cy="1026147"/>
          </a:xfrm>
          <a:prstGeom prst="rect">
            <a:avLst/>
          </a:prstGeom>
        </p:spPr>
      </p:pic>
      <p:pic>
        <p:nvPicPr>
          <p:cNvPr id="7" name="Picture 6">
            <a:extLst>
              <a:ext uri="{FF2B5EF4-FFF2-40B4-BE49-F238E27FC236}">
                <a16:creationId xmlns:a16="http://schemas.microsoft.com/office/drawing/2014/main" id="{2A8599B0-24E1-6E44-B0C6-650CEE9C799C}"/>
              </a:ext>
            </a:extLst>
          </p:cNvPr>
          <p:cNvPicPr>
            <a:picLocks noChangeAspect="1"/>
          </p:cNvPicPr>
          <p:nvPr/>
        </p:nvPicPr>
        <p:blipFill>
          <a:blip r:embed="rId4"/>
          <a:stretch>
            <a:fillRect/>
          </a:stretch>
        </p:blipFill>
        <p:spPr>
          <a:xfrm>
            <a:off x="595855" y="2155475"/>
            <a:ext cx="5564777" cy="1030514"/>
          </a:xfrm>
          <a:prstGeom prst="rect">
            <a:avLst/>
          </a:prstGeom>
        </p:spPr>
      </p:pic>
      <p:pic>
        <p:nvPicPr>
          <p:cNvPr id="9" name="Picture 8">
            <a:extLst>
              <a:ext uri="{FF2B5EF4-FFF2-40B4-BE49-F238E27FC236}">
                <a16:creationId xmlns:a16="http://schemas.microsoft.com/office/drawing/2014/main" id="{2925358A-1AA9-2849-BEE0-CAC1AFAD48B5}"/>
              </a:ext>
            </a:extLst>
          </p:cNvPr>
          <p:cNvPicPr>
            <a:picLocks noChangeAspect="1"/>
          </p:cNvPicPr>
          <p:nvPr/>
        </p:nvPicPr>
        <p:blipFill>
          <a:blip r:embed="rId5"/>
          <a:stretch>
            <a:fillRect/>
          </a:stretch>
        </p:blipFill>
        <p:spPr>
          <a:xfrm>
            <a:off x="592364" y="3672012"/>
            <a:ext cx="5571309" cy="1016010"/>
          </a:xfrm>
          <a:prstGeom prst="rect">
            <a:avLst/>
          </a:prstGeom>
        </p:spPr>
      </p:pic>
      <p:sp>
        <p:nvSpPr>
          <p:cNvPr id="11" name="Rectangle 2">
            <a:extLst>
              <a:ext uri="{FF2B5EF4-FFF2-40B4-BE49-F238E27FC236}">
                <a16:creationId xmlns:a16="http://schemas.microsoft.com/office/drawing/2014/main" id="{07AA508C-0F0C-6D4E-9CDA-3F7A076F9AAC}"/>
              </a:ext>
            </a:extLst>
          </p:cNvPr>
          <p:cNvSpPr>
            <a:spLocks noGrp="1" noChangeArrowheads="1"/>
          </p:cNvSpPr>
          <p:nvPr>
            <p:ph type="title"/>
          </p:nvPr>
        </p:nvSpPr>
        <p:spPr>
          <a:xfrm>
            <a:off x="6300192" y="696753"/>
            <a:ext cx="2664296" cy="909987"/>
          </a:xfrm>
        </p:spPr>
        <p:txBody>
          <a:bodyPr/>
          <a:lstStyle/>
          <a:p>
            <a:pPr eaLnBrk="1" hangingPunct="1"/>
            <a:r>
              <a:rPr lang="en-US" altLang="en-US" sz="2400" dirty="0">
                <a:latin typeface="Helvetica" pitchFamily="2" charset="0"/>
                <a:cs typeface="Arial" panose="020B0604020202020204" pitchFamily="34" charset="0"/>
              </a:rPr>
              <a:t>2700 schools</a:t>
            </a:r>
            <a:br>
              <a:rPr lang="en-US" altLang="en-US" sz="2400" dirty="0">
                <a:latin typeface="Helvetica" pitchFamily="2" charset="0"/>
                <a:cs typeface="Arial" panose="020B0604020202020204" pitchFamily="34" charset="0"/>
              </a:rPr>
            </a:br>
            <a:r>
              <a:rPr lang="en-US" altLang="en-US" sz="2400" dirty="0">
                <a:latin typeface="Helvetica" pitchFamily="2" charset="0"/>
                <a:cs typeface="Arial" panose="020B0604020202020204" pitchFamily="34" charset="0"/>
              </a:rPr>
              <a:t>NSW: 829 (98%)</a:t>
            </a:r>
          </a:p>
        </p:txBody>
      </p:sp>
      <p:sp>
        <p:nvSpPr>
          <p:cNvPr id="12" name="Rectangle 2">
            <a:extLst>
              <a:ext uri="{FF2B5EF4-FFF2-40B4-BE49-F238E27FC236}">
                <a16:creationId xmlns:a16="http://schemas.microsoft.com/office/drawing/2014/main" id="{632DE049-BC71-7F4E-9317-00BF8D9B59AE}"/>
              </a:ext>
            </a:extLst>
          </p:cNvPr>
          <p:cNvSpPr txBox="1">
            <a:spLocks noChangeArrowheads="1"/>
          </p:cNvSpPr>
          <p:nvPr/>
        </p:nvSpPr>
        <p:spPr bwMode="auto">
          <a:xfrm>
            <a:off x="6300192" y="2204864"/>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latin typeface="Helvetica" pitchFamily="2" charset="0"/>
                <a:cs typeface="Arial" panose="020B0604020202020204" pitchFamily="34" charset="0"/>
              </a:rPr>
              <a:t>589 schools</a:t>
            </a:r>
            <a:br>
              <a:rPr lang="en-US" altLang="en-US" sz="2400" kern="0" dirty="0">
                <a:latin typeface="Helvetica" pitchFamily="2" charset="0"/>
                <a:cs typeface="Arial" panose="020B0604020202020204" pitchFamily="34" charset="0"/>
              </a:rPr>
            </a:br>
            <a:r>
              <a:rPr lang="en-US" altLang="en-US" sz="2400" kern="0" dirty="0">
                <a:latin typeface="Helvetica" pitchFamily="2" charset="0"/>
                <a:cs typeface="Arial" panose="020B0604020202020204" pitchFamily="34" charset="0"/>
              </a:rPr>
              <a:t>NSW: 126 (15%)</a:t>
            </a:r>
          </a:p>
        </p:txBody>
      </p:sp>
      <p:sp>
        <p:nvSpPr>
          <p:cNvPr id="13" name="Rectangle 2">
            <a:extLst>
              <a:ext uri="{FF2B5EF4-FFF2-40B4-BE49-F238E27FC236}">
                <a16:creationId xmlns:a16="http://schemas.microsoft.com/office/drawing/2014/main" id="{3B07CE79-125F-A041-8E4A-1DA3AE2D804D}"/>
              </a:ext>
            </a:extLst>
          </p:cNvPr>
          <p:cNvSpPr txBox="1">
            <a:spLocks noChangeArrowheads="1"/>
          </p:cNvSpPr>
          <p:nvPr/>
        </p:nvSpPr>
        <p:spPr bwMode="auto">
          <a:xfrm>
            <a:off x="6300192" y="3743150"/>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latin typeface="Helvetica" pitchFamily="2" charset="0"/>
                <a:cs typeface="Arial" panose="020B0604020202020204" pitchFamily="34" charset="0"/>
              </a:rPr>
              <a:t>200 schools</a:t>
            </a:r>
          </a:p>
          <a:p>
            <a:pPr eaLnBrk="1" hangingPunct="1"/>
            <a:r>
              <a:rPr lang="en-US" altLang="en-US" sz="2400" kern="0" dirty="0">
                <a:latin typeface="Helvetica" pitchFamily="2" charset="0"/>
                <a:cs typeface="Arial" panose="020B0604020202020204" pitchFamily="34" charset="0"/>
              </a:rPr>
              <a:t>NSW: 185</a:t>
            </a:r>
          </a:p>
        </p:txBody>
      </p:sp>
      <p:pic>
        <p:nvPicPr>
          <p:cNvPr id="3" name="Picture 2">
            <a:extLst>
              <a:ext uri="{FF2B5EF4-FFF2-40B4-BE49-F238E27FC236}">
                <a16:creationId xmlns:a16="http://schemas.microsoft.com/office/drawing/2014/main" id="{1446399F-17A1-094D-90BA-501717246D97}"/>
              </a:ext>
            </a:extLst>
          </p:cNvPr>
          <p:cNvPicPr>
            <a:picLocks noChangeAspect="1"/>
          </p:cNvPicPr>
          <p:nvPr/>
        </p:nvPicPr>
        <p:blipFill>
          <a:blip r:embed="rId6"/>
          <a:stretch>
            <a:fillRect/>
          </a:stretch>
        </p:blipFill>
        <p:spPr>
          <a:xfrm>
            <a:off x="552906" y="5174045"/>
            <a:ext cx="5609700" cy="1046920"/>
          </a:xfrm>
          <a:prstGeom prst="rect">
            <a:avLst/>
          </a:prstGeom>
        </p:spPr>
      </p:pic>
      <p:sp>
        <p:nvSpPr>
          <p:cNvPr id="14" name="Rectangle 2">
            <a:extLst>
              <a:ext uri="{FF2B5EF4-FFF2-40B4-BE49-F238E27FC236}">
                <a16:creationId xmlns:a16="http://schemas.microsoft.com/office/drawing/2014/main" id="{2928BCFD-3577-6749-9B2C-0D1642CBFBEC}"/>
              </a:ext>
            </a:extLst>
          </p:cNvPr>
          <p:cNvSpPr txBox="1">
            <a:spLocks noChangeArrowheads="1"/>
          </p:cNvSpPr>
          <p:nvPr/>
        </p:nvSpPr>
        <p:spPr bwMode="auto">
          <a:xfrm>
            <a:off x="6300192" y="5232903"/>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latin typeface="Helvetica" pitchFamily="2" charset="0"/>
                <a:cs typeface="Arial" panose="020B0604020202020204" pitchFamily="34" charset="0"/>
              </a:rPr>
              <a:t>82 schools</a:t>
            </a:r>
            <a:br>
              <a:rPr lang="en-US" altLang="en-US" sz="2400" kern="0" dirty="0">
                <a:latin typeface="Helvetica" pitchFamily="2" charset="0"/>
                <a:cs typeface="Arial" panose="020B0604020202020204" pitchFamily="34" charset="0"/>
              </a:rPr>
            </a:br>
            <a:r>
              <a:rPr lang="en-US" altLang="en-US" sz="2400" kern="0" dirty="0">
                <a:latin typeface="Helvetica" pitchFamily="2" charset="0"/>
                <a:cs typeface="Arial" panose="020B0604020202020204" pitchFamily="34" charset="0"/>
              </a:rPr>
              <a:t>NSW: 34</a:t>
            </a:r>
          </a:p>
        </p:txBody>
      </p:sp>
    </p:spTree>
    <p:extLst>
      <p:ext uri="{BB962C8B-B14F-4D97-AF65-F5344CB8AC3E}">
        <p14:creationId xmlns:p14="http://schemas.microsoft.com/office/powerpoint/2010/main" val="12556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Future Ideas</a:t>
            </a:r>
          </a:p>
        </p:txBody>
      </p:sp>
    </p:spTree>
    <p:extLst>
      <p:ext uri="{BB962C8B-B14F-4D97-AF65-F5344CB8AC3E}">
        <p14:creationId xmlns:p14="http://schemas.microsoft.com/office/powerpoint/2010/main" val="326342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81DCA3-1FE4-560C-EF65-3A90C7EA9C8A}"/>
              </a:ext>
            </a:extLst>
          </p:cNvPr>
          <p:cNvSpPr txBox="1"/>
          <p:nvPr/>
        </p:nvSpPr>
        <p:spPr>
          <a:xfrm>
            <a:off x="150540" y="4221088"/>
            <a:ext cx="8988358" cy="2308324"/>
          </a:xfrm>
          <a:prstGeom prst="rect">
            <a:avLst/>
          </a:prstGeom>
          <a:noFill/>
        </p:spPr>
        <p:txBody>
          <a:bodyPr wrap="none" rtlCol="0">
            <a:spAutoFit/>
          </a:bodyPr>
          <a:lstStyle/>
          <a:p>
            <a:pPr marL="342900" indent="-342900">
              <a:buFont typeface="Arial" panose="020B0604020202020204" pitchFamily="34" charset="0"/>
              <a:buChar char="•"/>
            </a:pPr>
            <a:r>
              <a:rPr lang="en-US" dirty="0"/>
              <a:t>Links to RA safety info &amp; SDS</a:t>
            </a:r>
          </a:p>
          <a:p>
            <a:pPr marL="342900" indent="-342900">
              <a:buFont typeface="Arial" panose="020B0604020202020204" pitchFamily="34" charset="0"/>
              <a:buChar char="•"/>
            </a:pPr>
            <a:r>
              <a:rPr lang="en-US" dirty="0"/>
              <a:t>Import from CSV/template/</a:t>
            </a:r>
            <a:r>
              <a:rPr lang="en-US" dirty="0" err="1"/>
              <a:t>Chemwatch</a:t>
            </a:r>
            <a:endParaRPr lang="en-US" dirty="0"/>
          </a:p>
          <a:p>
            <a:pPr marL="342900" indent="-342900">
              <a:buFont typeface="Arial" panose="020B0604020202020204" pitchFamily="34" charset="0"/>
              <a:buChar char="•"/>
            </a:pPr>
            <a:r>
              <a:rPr lang="en-US" dirty="0"/>
              <a:t>Easy print out</a:t>
            </a:r>
          </a:p>
          <a:p>
            <a:pPr marL="342900" indent="-342900">
              <a:buFont typeface="Arial" panose="020B0604020202020204" pitchFamily="34" charset="0"/>
              <a:buChar char="•"/>
            </a:pPr>
            <a:r>
              <a:rPr lang="en-US" dirty="0"/>
              <a:t>Reports/</a:t>
            </a:r>
            <a:r>
              <a:rPr lang="en-US" dirty="0" err="1"/>
              <a:t>Colours</a:t>
            </a:r>
            <a:r>
              <a:rPr lang="en-US" dirty="0"/>
              <a:t> for SDS that need updating</a:t>
            </a:r>
          </a:p>
          <a:p>
            <a:pPr marL="342900" indent="-342900">
              <a:buFont typeface="Arial" panose="020B0604020202020204" pitchFamily="34" charset="0"/>
              <a:buChar char="•"/>
            </a:pPr>
            <a:r>
              <a:rPr lang="en-US" dirty="0"/>
              <a:t>Building (list), room (list), location (text)?</a:t>
            </a:r>
          </a:p>
          <a:p>
            <a:pPr marL="342900" indent="-342900">
              <a:buFont typeface="Arial" panose="020B0604020202020204" pitchFamily="34" charset="0"/>
              <a:buChar char="•"/>
            </a:pPr>
            <a:r>
              <a:rPr lang="en-US" dirty="0"/>
              <a:t>Access for outside Science </a:t>
            </a:r>
            <a:r>
              <a:rPr lang="en-US" sz="1600" dirty="0"/>
              <a:t>(read-only link for all, editable link per department)?</a:t>
            </a:r>
          </a:p>
        </p:txBody>
      </p:sp>
      <p:sp>
        <p:nvSpPr>
          <p:cNvPr id="9" name="Rectangle 2">
            <a:extLst>
              <a:ext uri="{FF2B5EF4-FFF2-40B4-BE49-F238E27FC236}">
                <a16:creationId xmlns:a16="http://schemas.microsoft.com/office/drawing/2014/main" id="{5B4B294C-F794-33A6-77CB-A3C9275B7331}"/>
              </a:ext>
            </a:extLst>
          </p:cNvPr>
          <p:cNvSpPr>
            <a:spLocks noGrp="1" noChangeArrowheads="1"/>
          </p:cNvSpPr>
          <p:nvPr>
            <p:ph type="title"/>
          </p:nvPr>
        </p:nvSpPr>
        <p:spPr>
          <a:xfrm>
            <a:off x="39960" y="520750"/>
            <a:ext cx="7772400" cy="515938"/>
          </a:xfrm>
        </p:spPr>
        <p:txBody>
          <a:bodyPr/>
          <a:lstStyle/>
          <a:p>
            <a:pPr algn="l" eaLnBrk="1" hangingPunct="1"/>
            <a:r>
              <a:rPr lang="en-US" altLang="en-US" sz="3600" dirty="0">
                <a:solidFill>
                  <a:schemeClr val="tx1"/>
                </a:solidFill>
              </a:rPr>
              <a:t>Chemical Register DRAFT</a:t>
            </a:r>
            <a:endParaRPr lang="en-US" altLang="en-US" sz="4800" dirty="0">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BF063B86-E3B5-BAC6-20E7-E4CB67347F8A}"/>
              </a:ext>
            </a:extLst>
          </p:cNvPr>
          <p:cNvPicPr>
            <a:picLocks noChangeAspect="1"/>
          </p:cNvPicPr>
          <p:nvPr/>
        </p:nvPicPr>
        <p:blipFill>
          <a:blip r:embed="rId2"/>
          <a:stretch>
            <a:fillRect/>
          </a:stretch>
        </p:blipFill>
        <p:spPr>
          <a:xfrm>
            <a:off x="35496" y="1700808"/>
            <a:ext cx="9777889" cy="2029083"/>
          </a:xfrm>
          <a:prstGeom prst="rect">
            <a:avLst/>
          </a:prstGeom>
        </p:spPr>
      </p:pic>
    </p:spTree>
    <p:extLst>
      <p:ext uri="{BB962C8B-B14F-4D97-AF65-F5344CB8AC3E}">
        <p14:creationId xmlns:p14="http://schemas.microsoft.com/office/powerpoint/2010/main" val="3695832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81DCA3-1FE4-560C-EF65-3A90C7EA9C8A}"/>
              </a:ext>
            </a:extLst>
          </p:cNvPr>
          <p:cNvSpPr txBox="1"/>
          <p:nvPr/>
        </p:nvSpPr>
        <p:spPr>
          <a:xfrm>
            <a:off x="150540" y="4145012"/>
            <a:ext cx="6215804" cy="1569660"/>
          </a:xfrm>
          <a:prstGeom prst="rect">
            <a:avLst/>
          </a:prstGeom>
          <a:noFill/>
        </p:spPr>
        <p:txBody>
          <a:bodyPr wrap="none" rtlCol="0">
            <a:spAutoFit/>
          </a:bodyPr>
          <a:lstStyle/>
          <a:p>
            <a:pPr marL="342900" indent="-342900">
              <a:buFont typeface="Arial" panose="020B0604020202020204" pitchFamily="34" charset="0"/>
              <a:buChar char="•"/>
            </a:pPr>
            <a:r>
              <a:rPr lang="en-US" dirty="0"/>
              <a:t>Building (list), room (list), location (text)?</a:t>
            </a:r>
          </a:p>
          <a:p>
            <a:pPr marL="342900" indent="-342900">
              <a:buFont typeface="Arial" panose="020B0604020202020204" pitchFamily="34" charset="0"/>
              <a:buChar char="•"/>
            </a:pPr>
            <a:r>
              <a:rPr lang="en-US" dirty="0"/>
              <a:t>Import from CSV/template</a:t>
            </a:r>
          </a:p>
          <a:p>
            <a:pPr marL="342900" indent="-342900">
              <a:buFont typeface="Arial" panose="020B0604020202020204" pitchFamily="34" charset="0"/>
              <a:buChar char="•"/>
            </a:pPr>
            <a:r>
              <a:rPr lang="en-US" dirty="0"/>
              <a:t>Easy print out</a:t>
            </a:r>
          </a:p>
          <a:p>
            <a:pPr marL="342900" indent="-342900">
              <a:buFont typeface="Arial" panose="020B0604020202020204" pitchFamily="34" charset="0"/>
              <a:buChar char="•"/>
            </a:pPr>
            <a:r>
              <a:rPr lang="en-US" dirty="0"/>
              <a:t>Anything missing?</a:t>
            </a:r>
          </a:p>
        </p:txBody>
      </p:sp>
      <p:sp>
        <p:nvSpPr>
          <p:cNvPr id="2" name="Rectangle 2">
            <a:extLst>
              <a:ext uri="{FF2B5EF4-FFF2-40B4-BE49-F238E27FC236}">
                <a16:creationId xmlns:a16="http://schemas.microsoft.com/office/drawing/2014/main" id="{C1EF560E-3744-E387-BFC1-3BDD54DF66A9}"/>
              </a:ext>
            </a:extLst>
          </p:cNvPr>
          <p:cNvSpPr txBox="1">
            <a:spLocks noChangeArrowheads="1"/>
          </p:cNvSpPr>
          <p:nvPr/>
        </p:nvSpPr>
        <p:spPr bwMode="auto">
          <a:xfrm>
            <a:off x="35496" y="520750"/>
            <a:ext cx="7772400" cy="51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r>
              <a:rPr lang="en-US" altLang="en-US" sz="3600" kern="0" dirty="0">
                <a:solidFill>
                  <a:schemeClr val="tx1"/>
                </a:solidFill>
              </a:rPr>
              <a:t>Equipment Inventory DRAFT</a:t>
            </a:r>
            <a:endParaRPr lang="en-US" altLang="en-US" sz="4800" kern="0" dirty="0">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D452483C-D795-B646-EA0A-B0A48889C458}"/>
              </a:ext>
            </a:extLst>
          </p:cNvPr>
          <p:cNvPicPr>
            <a:picLocks noChangeAspect="1"/>
          </p:cNvPicPr>
          <p:nvPr/>
        </p:nvPicPr>
        <p:blipFill>
          <a:blip r:embed="rId2"/>
          <a:stretch>
            <a:fillRect/>
          </a:stretch>
        </p:blipFill>
        <p:spPr>
          <a:xfrm>
            <a:off x="35496" y="1916832"/>
            <a:ext cx="9554269" cy="1368152"/>
          </a:xfrm>
          <a:prstGeom prst="rect">
            <a:avLst/>
          </a:prstGeom>
        </p:spPr>
      </p:pic>
    </p:spTree>
    <p:extLst>
      <p:ext uri="{BB962C8B-B14F-4D97-AF65-F5344CB8AC3E}">
        <p14:creationId xmlns:p14="http://schemas.microsoft.com/office/powerpoint/2010/main" val="84005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Tips &amp; Tricks</a:t>
            </a:r>
          </a:p>
        </p:txBody>
      </p:sp>
    </p:spTree>
    <p:extLst>
      <p:ext uri="{BB962C8B-B14F-4D97-AF65-F5344CB8AC3E}">
        <p14:creationId xmlns:p14="http://schemas.microsoft.com/office/powerpoint/2010/main" val="3984230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C725820E-9CE5-D340-9249-919E1A548A52}"/>
              </a:ext>
            </a:extLst>
          </p:cNvPr>
          <p:cNvSpPr>
            <a:spLocks noGrp="1" noChangeArrowheads="1"/>
          </p:cNvSpPr>
          <p:nvPr>
            <p:ph type="title"/>
          </p:nvPr>
        </p:nvSpPr>
        <p:spPr>
          <a:xfrm>
            <a:off x="683568" y="116632"/>
            <a:ext cx="7272808" cy="533400"/>
          </a:xfrm>
        </p:spPr>
        <p:txBody>
          <a:bodyPr/>
          <a:lstStyle/>
          <a:p>
            <a:pPr eaLnBrk="1" hangingPunct="1"/>
            <a:r>
              <a:rPr lang="en-US" altLang="en-US" sz="3200" dirty="0"/>
              <a:t>Menu</a:t>
            </a:r>
            <a:endParaRPr lang="en-US" altLang="en-US" dirty="0"/>
          </a:p>
        </p:txBody>
      </p:sp>
      <p:sp>
        <p:nvSpPr>
          <p:cNvPr id="14338" name="Rectangle 3">
            <a:extLst>
              <a:ext uri="{FF2B5EF4-FFF2-40B4-BE49-F238E27FC236}">
                <a16:creationId xmlns:a16="http://schemas.microsoft.com/office/drawing/2014/main" id="{62D7E5B7-1B78-1048-8B9C-94CA04DE4D91}"/>
              </a:ext>
            </a:extLst>
          </p:cNvPr>
          <p:cNvSpPr>
            <a:spLocks noGrp="1" noChangeArrowheads="1"/>
          </p:cNvSpPr>
          <p:nvPr>
            <p:ph type="body" idx="1"/>
          </p:nvPr>
        </p:nvSpPr>
        <p:spPr>
          <a:xfrm>
            <a:off x="467544" y="683865"/>
            <a:ext cx="4392488" cy="6129511"/>
          </a:xfrm>
        </p:spPr>
        <p:txBody>
          <a:bodyPr/>
          <a:lstStyle/>
          <a:p>
            <a:pPr eaLnBrk="1" hangingPunct="1">
              <a:lnSpc>
                <a:spcPct val="90000"/>
              </a:lnSpc>
              <a:buFontTx/>
              <a:buNone/>
            </a:pPr>
            <a:r>
              <a:rPr lang="en-AU" sz="2000" b="1" dirty="0">
                <a:highlight>
                  <a:srgbClr val="FFFF00"/>
                </a:highlight>
              </a:rPr>
              <a:t>Shortcuts</a:t>
            </a:r>
          </a:p>
          <a:p>
            <a:pPr eaLnBrk="1" hangingPunct="1">
              <a:lnSpc>
                <a:spcPct val="90000"/>
              </a:lnSpc>
              <a:buNone/>
            </a:pPr>
            <a:r>
              <a:rPr lang="en-AU" altLang="en-US" sz="2000" dirty="0"/>
              <a:t>icons, </a:t>
            </a:r>
            <a:r>
              <a:rPr lang="en-AU" altLang="en-US" sz="2000" dirty="0" err="1"/>
              <a:t>hcl</a:t>
            </a:r>
            <a:r>
              <a:rPr lang="en-AU" altLang="en-US" sz="2000" dirty="0"/>
              <a:t>, part name,</a:t>
            </a:r>
            <a:r>
              <a:rPr lang="en-AU" sz="2000" dirty="0"/>
              <a:t> day/month, </a:t>
            </a:r>
          </a:p>
          <a:p>
            <a:pPr eaLnBrk="1" hangingPunct="1">
              <a:lnSpc>
                <a:spcPct val="90000"/>
              </a:lnSpc>
              <a:buNone/>
            </a:pPr>
            <a:r>
              <a:rPr lang="en-AU" altLang="en-US" sz="2000" dirty="0"/>
              <a:t>click banner, links, </a:t>
            </a:r>
            <a:r>
              <a:rPr lang="en-AU" altLang="en-US" sz="2000" dirty="0">
                <a:highlight>
                  <a:srgbClr val="FFFF00"/>
                </a:highlight>
              </a:rPr>
              <a:t>info links</a:t>
            </a:r>
            <a:r>
              <a:rPr lang="en-AU" altLang="en-US" sz="2000" dirty="0"/>
              <a:t>, delete,</a:t>
            </a:r>
          </a:p>
          <a:p>
            <a:pPr eaLnBrk="1" hangingPunct="1">
              <a:lnSpc>
                <a:spcPct val="90000"/>
              </a:lnSpc>
              <a:buNone/>
            </a:pPr>
            <a:r>
              <a:rPr lang="en-AU" altLang="en-US" sz="2000" dirty="0"/>
              <a:t>Best RAs, </a:t>
            </a:r>
            <a:r>
              <a:rPr lang="en-AU" sz="2000" dirty="0">
                <a:highlight>
                  <a:srgbClr val="FFFF00"/>
                </a:highlight>
              </a:rPr>
              <a:t>search on less, # &amp; sort</a:t>
            </a:r>
            <a:endParaRPr lang="en-AU" altLang="en-US" sz="2000" dirty="0">
              <a:highlight>
                <a:srgbClr val="FFFF00"/>
              </a:highlight>
            </a:endParaRPr>
          </a:p>
          <a:p>
            <a:pPr eaLnBrk="1" hangingPunct="1">
              <a:lnSpc>
                <a:spcPct val="90000"/>
              </a:lnSpc>
              <a:buFontTx/>
              <a:buNone/>
            </a:pPr>
            <a:endParaRPr lang="en-AU" sz="2000" dirty="0"/>
          </a:p>
          <a:p>
            <a:pPr eaLnBrk="1" hangingPunct="1">
              <a:lnSpc>
                <a:spcPct val="90000"/>
              </a:lnSpc>
              <a:buFontTx/>
              <a:buNone/>
            </a:pPr>
            <a:r>
              <a:rPr lang="en-AU" sz="2000" b="1" dirty="0"/>
              <a:t>Scheduling</a:t>
            </a:r>
          </a:p>
          <a:p>
            <a:pPr eaLnBrk="1" hangingPunct="1">
              <a:lnSpc>
                <a:spcPct val="90000"/>
              </a:lnSpc>
              <a:buNone/>
            </a:pPr>
            <a:r>
              <a:rPr lang="en-AU" sz="2000" dirty="0"/>
              <a:t>Excel/csv, any dates, last week, </a:t>
            </a:r>
          </a:p>
          <a:p>
            <a:pPr eaLnBrk="1" hangingPunct="1">
              <a:lnSpc>
                <a:spcPct val="90000"/>
              </a:lnSpc>
              <a:buNone/>
            </a:pPr>
            <a:r>
              <a:rPr lang="en-AU" sz="2000" dirty="0"/>
              <a:t>search, no# </a:t>
            </a:r>
            <a:r>
              <a:rPr lang="en-AU" sz="2000" dirty="0" err="1"/>
              <a:t>pracs</a:t>
            </a:r>
            <a:r>
              <a:rPr lang="en-AU" sz="2000" dirty="0"/>
              <a:t>, </a:t>
            </a:r>
            <a:r>
              <a:rPr lang="en-AU" sz="2000" dirty="0">
                <a:highlight>
                  <a:srgbClr val="FFFF00"/>
                </a:highlight>
              </a:rPr>
              <a:t>prep notes</a:t>
            </a:r>
            <a:r>
              <a:rPr lang="en-AU" sz="2000" dirty="0"/>
              <a:t>, </a:t>
            </a:r>
          </a:p>
          <a:p>
            <a:pPr eaLnBrk="1" hangingPunct="1">
              <a:lnSpc>
                <a:spcPct val="90000"/>
              </a:lnSpc>
              <a:buNone/>
            </a:pPr>
            <a:r>
              <a:rPr lang="en-AU" sz="2000" dirty="0"/>
              <a:t>double booking, lodged date</a:t>
            </a:r>
          </a:p>
          <a:p>
            <a:pPr eaLnBrk="1" hangingPunct="1">
              <a:lnSpc>
                <a:spcPct val="90000"/>
              </a:lnSpc>
              <a:buFontTx/>
              <a:buNone/>
            </a:pPr>
            <a:endParaRPr lang="en-AU" sz="2000" dirty="0"/>
          </a:p>
          <a:p>
            <a:pPr eaLnBrk="1" hangingPunct="1">
              <a:lnSpc>
                <a:spcPct val="90000"/>
              </a:lnSpc>
              <a:buFontTx/>
              <a:buNone/>
            </a:pPr>
            <a:r>
              <a:rPr lang="en-AU" sz="2000" b="1" dirty="0">
                <a:highlight>
                  <a:srgbClr val="FFFF00"/>
                </a:highlight>
              </a:rPr>
              <a:t>Tools</a:t>
            </a:r>
          </a:p>
          <a:p>
            <a:pPr eaLnBrk="1" hangingPunct="1">
              <a:lnSpc>
                <a:spcPct val="90000"/>
              </a:lnSpc>
              <a:buFontTx/>
              <a:buNone/>
            </a:pPr>
            <a:r>
              <a:rPr lang="en-AU" sz="2000" dirty="0"/>
              <a:t>customise year groups,</a:t>
            </a:r>
          </a:p>
          <a:p>
            <a:pPr eaLnBrk="1" hangingPunct="1">
              <a:lnSpc>
                <a:spcPct val="90000"/>
              </a:lnSpc>
              <a:buNone/>
            </a:pPr>
            <a:r>
              <a:rPr lang="en-AU" sz="2000" dirty="0"/>
              <a:t>stocktaking &amp; usage, invoice,</a:t>
            </a:r>
          </a:p>
          <a:p>
            <a:pPr eaLnBrk="1" hangingPunct="1">
              <a:lnSpc>
                <a:spcPct val="90000"/>
              </a:lnSpc>
              <a:buNone/>
            </a:pPr>
            <a:r>
              <a:rPr lang="en-AU" sz="2000" dirty="0"/>
              <a:t>backup system, defaults</a:t>
            </a:r>
          </a:p>
          <a:p>
            <a:pPr eaLnBrk="1" hangingPunct="1">
              <a:lnSpc>
                <a:spcPct val="90000"/>
              </a:lnSpc>
              <a:buFontTx/>
              <a:buNone/>
            </a:pPr>
            <a:endParaRPr lang="en-AU" sz="2000" dirty="0"/>
          </a:p>
          <a:p>
            <a:pPr eaLnBrk="1" hangingPunct="1">
              <a:lnSpc>
                <a:spcPct val="90000"/>
              </a:lnSpc>
              <a:buFontTx/>
              <a:buNone/>
            </a:pPr>
            <a:r>
              <a:rPr lang="en-AU" sz="2000" b="1" dirty="0"/>
              <a:t>Resources</a:t>
            </a:r>
          </a:p>
          <a:p>
            <a:pPr eaLnBrk="1" hangingPunct="1">
              <a:lnSpc>
                <a:spcPct val="90000"/>
              </a:lnSpc>
              <a:buNone/>
            </a:pPr>
            <a:r>
              <a:rPr lang="en-AU" sz="2000" dirty="0"/>
              <a:t>learning resources, </a:t>
            </a:r>
            <a:r>
              <a:rPr lang="en-AU" sz="2000" dirty="0" err="1"/>
              <a:t>faq</a:t>
            </a:r>
            <a:r>
              <a:rPr lang="en-AU" sz="2000" dirty="0"/>
              <a:t>, eBook, </a:t>
            </a:r>
          </a:p>
          <a:p>
            <a:pPr eaLnBrk="1" hangingPunct="1">
              <a:lnSpc>
                <a:spcPct val="90000"/>
              </a:lnSpc>
              <a:buNone/>
            </a:pPr>
            <a:r>
              <a:rPr lang="en-AU" sz="2000" dirty="0"/>
              <a:t>videos, libraries: </a:t>
            </a:r>
            <a:r>
              <a:rPr lang="en-AU" sz="2000" dirty="0" err="1"/>
              <a:t>Stile+EP+Edrolo</a:t>
            </a:r>
            <a:endParaRPr lang="en-AU" sz="2000" dirty="0"/>
          </a:p>
          <a:p>
            <a:pPr eaLnBrk="1" hangingPunct="1">
              <a:lnSpc>
                <a:spcPct val="90000"/>
              </a:lnSpc>
              <a:buFontTx/>
              <a:buNone/>
            </a:pPr>
            <a:endParaRPr lang="en-AU" sz="2000" dirty="0"/>
          </a:p>
        </p:txBody>
      </p:sp>
      <p:sp>
        <p:nvSpPr>
          <p:cNvPr id="4" name="Rectangle 3">
            <a:extLst>
              <a:ext uri="{FF2B5EF4-FFF2-40B4-BE49-F238E27FC236}">
                <a16:creationId xmlns:a16="http://schemas.microsoft.com/office/drawing/2014/main" id="{E9686B5A-FCAF-DB49-BD3D-624CA2B93490}"/>
              </a:ext>
            </a:extLst>
          </p:cNvPr>
          <p:cNvSpPr txBox="1">
            <a:spLocks noChangeArrowheads="1"/>
          </p:cNvSpPr>
          <p:nvPr/>
        </p:nvSpPr>
        <p:spPr bwMode="auto">
          <a:xfrm>
            <a:off x="5004048" y="684716"/>
            <a:ext cx="3974976" cy="612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90000"/>
              </a:lnSpc>
              <a:buFontTx/>
              <a:buNone/>
            </a:pPr>
            <a:r>
              <a:rPr lang="en-AU" sz="2000" b="1" dirty="0"/>
              <a:t>Labels</a:t>
            </a:r>
          </a:p>
          <a:p>
            <a:pPr eaLnBrk="1" hangingPunct="1">
              <a:lnSpc>
                <a:spcPct val="90000"/>
              </a:lnSpc>
              <a:buFontTx/>
              <a:buNone/>
            </a:pPr>
            <a:r>
              <a:rPr lang="en-AU" sz="2000" dirty="0"/>
              <a:t>standard &amp; </a:t>
            </a:r>
            <a:r>
              <a:rPr lang="en-AU" sz="2000" dirty="0">
                <a:highlight>
                  <a:srgbClr val="FFFF00"/>
                </a:highlight>
              </a:rPr>
              <a:t>custom labels</a:t>
            </a:r>
          </a:p>
          <a:p>
            <a:pPr eaLnBrk="1" hangingPunct="1">
              <a:lnSpc>
                <a:spcPct val="90000"/>
              </a:lnSpc>
              <a:buFontTx/>
              <a:buNone/>
            </a:pPr>
            <a:r>
              <a:rPr lang="en-AU" sz="2000" dirty="0"/>
              <a:t>multiple chemicals on sheet</a:t>
            </a:r>
          </a:p>
          <a:p>
            <a:pPr eaLnBrk="1" hangingPunct="1">
              <a:lnSpc>
                <a:spcPct val="90000"/>
              </a:lnSpc>
              <a:buFontTx/>
              <a:buNone/>
            </a:pPr>
            <a:r>
              <a:rPr lang="en-AU" sz="2000" dirty="0"/>
              <a:t>mixtures, non-chemicals</a:t>
            </a:r>
          </a:p>
          <a:p>
            <a:pPr eaLnBrk="1" hangingPunct="1">
              <a:lnSpc>
                <a:spcPct val="90000"/>
              </a:lnSpc>
              <a:buFontTx/>
              <a:buNone/>
            </a:pPr>
            <a:r>
              <a:rPr lang="en-AU" sz="2000" dirty="0"/>
              <a:t>free text, biohazard symbol</a:t>
            </a:r>
          </a:p>
          <a:p>
            <a:pPr eaLnBrk="1" hangingPunct="1">
              <a:lnSpc>
                <a:spcPct val="90000"/>
              </a:lnSpc>
              <a:buFontTx/>
              <a:buNone/>
            </a:pPr>
            <a:endParaRPr lang="en-AU" sz="2000" kern="0" dirty="0"/>
          </a:p>
          <a:p>
            <a:pPr eaLnBrk="1" hangingPunct="1">
              <a:lnSpc>
                <a:spcPct val="90000"/>
              </a:lnSpc>
              <a:buFontTx/>
              <a:buNone/>
            </a:pPr>
            <a:r>
              <a:rPr lang="en-AU" sz="2000" b="1" kern="0" dirty="0"/>
              <a:t>Operations</a:t>
            </a:r>
          </a:p>
          <a:p>
            <a:pPr eaLnBrk="1" hangingPunct="1">
              <a:lnSpc>
                <a:spcPct val="90000"/>
              </a:lnSpc>
              <a:buFontTx/>
              <a:buNone/>
            </a:pPr>
            <a:r>
              <a:rPr lang="en-AU" sz="2000" kern="0" dirty="0"/>
              <a:t>reschedule, archive risk </a:t>
            </a:r>
          </a:p>
          <a:p>
            <a:pPr eaLnBrk="1" hangingPunct="1">
              <a:lnSpc>
                <a:spcPct val="90000"/>
              </a:lnSpc>
              <a:buFontTx/>
              <a:buNone/>
            </a:pPr>
            <a:r>
              <a:rPr lang="en-AU" sz="2000" kern="0" dirty="0"/>
              <a:t>assessments, </a:t>
            </a:r>
            <a:r>
              <a:rPr lang="en-AU" sz="2000" kern="0" dirty="0">
                <a:highlight>
                  <a:srgbClr val="FFFF00"/>
                </a:highlight>
              </a:rPr>
              <a:t>annual review</a:t>
            </a:r>
            <a:r>
              <a:rPr lang="en-AU" sz="2000" kern="0" dirty="0"/>
              <a:t>, </a:t>
            </a:r>
          </a:p>
          <a:p>
            <a:pPr eaLnBrk="1" hangingPunct="1">
              <a:lnSpc>
                <a:spcPct val="90000"/>
              </a:lnSpc>
              <a:buFontTx/>
              <a:buNone/>
            </a:pPr>
            <a:r>
              <a:rPr lang="en-AU" sz="2000" kern="0" dirty="0">
                <a:highlight>
                  <a:srgbClr val="FFFF00"/>
                </a:highlight>
              </a:rPr>
              <a:t>tech-only RAs</a:t>
            </a:r>
            <a:r>
              <a:rPr lang="en-AU" sz="2000" kern="0" dirty="0"/>
              <a:t>, review notes,</a:t>
            </a:r>
          </a:p>
          <a:p>
            <a:pPr eaLnBrk="1" hangingPunct="1">
              <a:lnSpc>
                <a:spcPct val="90000"/>
              </a:lnSpc>
              <a:buNone/>
            </a:pPr>
            <a:r>
              <a:rPr lang="en-AU" sz="2000" kern="0" dirty="0">
                <a:highlight>
                  <a:srgbClr val="FFFF00"/>
                </a:highlight>
              </a:rPr>
              <a:t>high/extreme</a:t>
            </a:r>
            <a:r>
              <a:rPr lang="en-AU" sz="2000" kern="0" dirty="0"/>
              <a:t>: 3 signatures, list</a:t>
            </a:r>
          </a:p>
          <a:p>
            <a:pPr eaLnBrk="1" hangingPunct="1">
              <a:lnSpc>
                <a:spcPct val="90000"/>
              </a:lnSpc>
              <a:buFontTx/>
              <a:buNone/>
            </a:pPr>
            <a:endParaRPr lang="en-AU" sz="2000" kern="0" dirty="0"/>
          </a:p>
          <a:p>
            <a:pPr eaLnBrk="1" hangingPunct="1">
              <a:lnSpc>
                <a:spcPct val="90000"/>
              </a:lnSpc>
              <a:buFontTx/>
              <a:buNone/>
            </a:pPr>
            <a:r>
              <a:rPr lang="en-AU" sz="2000" b="1" kern="0" dirty="0">
                <a:highlight>
                  <a:srgbClr val="FFFF00"/>
                </a:highlight>
              </a:rPr>
              <a:t>Multiple classes</a:t>
            </a:r>
          </a:p>
          <a:p>
            <a:pPr eaLnBrk="1" hangingPunct="1">
              <a:lnSpc>
                <a:spcPct val="90000"/>
              </a:lnSpc>
              <a:buFontTx/>
              <a:buNone/>
            </a:pPr>
            <a:r>
              <a:rPr lang="en-US" altLang="en-US" sz="2000" kern="0" dirty="0"/>
              <a:t>author update/modifiable copy</a:t>
            </a:r>
          </a:p>
          <a:p>
            <a:pPr eaLnBrk="1" hangingPunct="1">
              <a:lnSpc>
                <a:spcPct val="90000"/>
              </a:lnSpc>
              <a:buFontTx/>
              <a:buNone/>
            </a:pPr>
            <a:endParaRPr lang="en-AU" sz="2000" kern="0" dirty="0"/>
          </a:p>
          <a:p>
            <a:pPr eaLnBrk="1" hangingPunct="1">
              <a:lnSpc>
                <a:spcPct val="90000"/>
              </a:lnSpc>
              <a:buFontTx/>
              <a:buNone/>
            </a:pPr>
            <a:r>
              <a:rPr lang="en-AU" sz="2000" b="1" kern="0" dirty="0"/>
              <a:t>Student </a:t>
            </a:r>
            <a:r>
              <a:rPr lang="en-AU" sz="2000" b="1" kern="0" dirty="0" err="1"/>
              <a:t>RiskAssess</a:t>
            </a:r>
            <a:endParaRPr lang="en-AU" sz="2000" b="1" kern="0" dirty="0"/>
          </a:p>
          <a:p>
            <a:pPr eaLnBrk="1" hangingPunct="1">
              <a:lnSpc>
                <a:spcPct val="90000"/>
              </a:lnSpc>
              <a:buFontTx/>
              <a:buNone/>
            </a:pPr>
            <a:r>
              <a:rPr lang="en-AU" sz="2000" kern="0" dirty="0"/>
              <a:t>view student PINs, not last year</a:t>
            </a:r>
          </a:p>
          <a:p>
            <a:pPr eaLnBrk="1" hangingPunct="1">
              <a:lnSpc>
                <a:spcPct val="90000"/>
              </a:lnSpc>
              <a:buFontTx/>
              <a:buNone/>
            </a:pPr>
            <a:r>
              <a:rPr lang="en-AU" sz="2000" kern="0" dirty="0"/>
              <a:t>multiple </a:t>
            </a:r>
            <a:r>
              <a:rPr lang="en-AU" sz="2000" kern="0" dirty="0" err="1"/>
              <a:t>prac</a:t>
            </a:r>
            <a:r>
              <a:rPr lang="en-AU" sz="2000" kern="0" dirty="0"/>
              <a:t> management</a:t>
            </a:r>
          </a:p>
        </p:txBody>
      </p:sp>
      <p:sp>
        <p:nvSpPr>
          <p:cNvPr id="2" name="TextBox 1">
            <a:extLst>
              <a:ext uri="{FF2B5EF4-FFF2-40B4-BE49-F238E27FC236}">
                <a16:creationId xmlns:a16="http://schemas.microsoft.com/office/drawing/2014/main" id="{0F7779A7-7D28-0546-8E74-6FFD564429E6}"/>
              </a:ext>
            </a:extLst>
          </p:cNvPr>
          <p:cNvSpPr txBox="1"/>
          <p:nvPr/>
        </p:nvSpPr>
        <p:spPr>
          <a:xfrm>
            <a:off x="-570016" y="2161309"/>
            <a:ext cx="184731" cy="461665"/>
          </a:xfrm>
          <a:prstGeom prst="rect">
            <a:avLst/>
          </a:prstGeom>
          <a:noFill/>
        </p:spPr>
        <p:txBody>
          <a:bodyPr wrap="non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New Features</a:t>
            </a:r>
          </a:p>
        </p:txBody>
      </p:sp>
    </p:spTree>
    <p:extLst>
      <p:ext uri="{BB962C8B-B14F-4D97-AF65-F5344CB8AC3E}">
        <p14:creationId xmlns:p14="http://schemas.microsoft.com/office/powerpoint/2010/main" val="280625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460AB-ABB5-0AC5-3D9D-131087B20491}"/>
            </a:ext>
          </a:extLst>
        </p:cNvPr>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B2F4B2FF-DD3C-7DA7-1149-8608FA1682C8}"/>
              </a:ext>
            </a:extLst>
          </p:cNvPr>
          <p:cNvPicPr>
            <a:picLocks noChangeAspect="1"/>
          </p:cNvPicPr>
          <p:nvPr/>
        </p:nvPicPr>
        <p:blipFill>
          <a:blip r:embed="rId3"/>
          <a:stretch>
            <a:fillRect/>
          </a:stretch>
        </p:blipFill>
        <p:spPr>
          <a:xfrm>
            <a:off x="688032" y="888369"/>
            <a:ext cx="7772400" cy="2036575"/>
          </a:xfrm>
          <a:prstGeom prst="rect">
            <a:avLst/>
          </a:prstGeom>
        </p:spPr>
      </p:pic>
      <p:sp>
        <p:nvSpPr>
          <p:cNvPr id="4" name="Down Arrow 3">
            <a:extLst>
              <a:ext uri="{FF2B5EF4-FFF2-40B4-BE49-F238E27FC236}">
                <a16:creationId xmlns:a16="http://schemas.microsoft.com/office/drawing/2014/main" id="{21B88E02-2647-F268-7513-19CA10DF2F3A}"/>
              </a:ext>
            </a:extLst>
          </p:cNvPr>
          <p:cNvSpPr/>
          <p:nvPr/>
        </p:nvSpPr>
        <p:spPr bwMode="auto">
          <a:xfrm rot="1938046">
            <a:off x="7720072" y="210061"/>
            <a:ext cx="576064" cy="781742"/>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10" name="Picture 9" descr="A screenshot of a computer&#10;&#10;Description automatically generated">
            <a:extLst>
              <a:ext uri="{FF2B5EF4-FFF2-40B4-BE49-F238E27FC236}">
                <a16:creationId xmlns:a16="http://schemas.microsoft.com/office/drawing/2014/main" id="{234398C9-121E-EB7E-CA98-F33CAF19404E}"/>
              </a:ext>
            </a:extLst>
          </p:cNvPr>
          <p:cNvPicPr>
            <a:picLocks noChangeAspect="1"/>
          </p:cNvPicPr>
          <p:nvPr/>
        </p:nvPicPr>
        <p:blipFill>
          <a:blip r:embed="rId4"/>
          <a:stretch>
            <a:fillRect/>
          </a:stretch>
        </p:blipFill>
        <p:spPr>
          <a:xfrm>
            <a:off x="1403648" y="3429000"/>
            <a:ext cx="5972200" cy="2824164"/>
          </a:xfrm>
          <a:prstGeom prst="rect">
            <a:avLst/>
          </a:prstGeom>
        </p:spPr>
      </p:pic>
      <p:sp>
        <p:nvSpPr>
          <p:cNvPr id="11" name="Down Arrow 10">
            <a:extLst>
              <a:ext uri="{FF2B5EF4-FFF2-40B4-BE49-F238E27FC236}">
                <a16:creationId xmlns:a16="http://schemas.microsoft.com/office/drawing/2014/main" id="{6B93592F-7D80-8E96-744C-098A31F14151}"/>
              </a:ext>
            </a:extLst>
          </p:cNvPr>
          <p:cNvSpPr/>
          <p:nvPr/>
        </p:nvSpPr>
        <p:spPr bwMode="auto">
          <a:xfrm rot="5400000">
            <a:off x="7478687" y="4046241"/>
            <a:ext cx="576064" cy="781742"/>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80755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9A84A-9E8E-6546-C9F1-583400F34B11}"/>
            </a:ext>
          </a:extLst>
        </p:cNvPr>
        <p:cNvGrpSpPr/>
        <p:nvPr/>
      </p:nvGrpSpPr>
      <p:grpSpPr>
        <a:xfrm>
          <a:off x="0" y="0"/>
          <a:ext cx="0" cy="0"/>
          <a:chOff x="0" y="0"/>
          <a:chExt cx="0" cy="0"/>
        </a:xfrm>
      </p:grpSpPr>
      <p:pic>
        <p:nvPicPr>
          <p:cNvPr id="3" name="Picture 2" descr="A white rectangular object with black text&#10;&#10;Description automatically generated">
            <a:extLst>
              <a:ext uri="{FF2B5EF4-FFF2-40B4-BE49-F238E27FC236}">
                <a16:creationId xmlns:a16="http://schemas.microsoft.com/office/drawing/2014/main" id="{043C76AB-DD24-81CC-1490-2BD7DA83B827}"/>
              </a:ext>
            </a:extLst>
          </p:cNvPr>
          <p:cNvPicPr>
            <a:picLocks noChangeAspect="1"/>
          </p:cNvPicPr>
          <p:nvPr/>
        </p:nvPicPr>
        <p:blipFill>
          <a:blip r:embed="rId3"/>
          <a:stretch>
            <a:fillRect/>
          </a:stretch>
        </p:blipFill>
        <p:spPr>
          <a:xfrm>
            <a:off x="251520" y="4149080"/>
            <a:ext cx="8429399" cy="108012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C58B89F4-B78A-F95E-FAD7-E270927C04B9}"/>
              </a:ext>
            </a:extLst>
          </p:cNvPr>
          <p:cNvPicPr>
            <a:picLocks noChangeAspect="1"/>
          </p:cNvPicPr>
          <p:nvPr/>
        </p:nvPicPr>
        <p:blipFill>
          <a:blip r:embed="rId4"/>
          <a:stretch>
            <a:fillRect/>
          </a:stretch>
        </p:blipFill>
        <p:spPr>
          <a:xfrm>
            <a:off x="323528" y="476672"/>
            <a:ext cx="6641683" cy="2304256"/>
          </a:xfrm>
          <a:prstGeom prst="rect">
            <a:avLst/>
          </a:prstGeom>
        </p:spPr>
      </p:pic>
      <p:sp>
        <p:nvSpPr>
          <p:cNvPr id="10" name="Down Arrow 9">
            <a:extLst>
              <a:ext uri="{FF2B5EF4-FFF2-40B4-BE49-F238E27FC236}">
                <a16:creationId xmlns:a16="http://schemas.microsoft.com/office/drawing/2014/main" id="{CE175DB5-B9A7-494F-5247-8CCA33186D83}"/>
              </a:ext>
            </a:extLst>
          </p:cNvPr>
          <p:cNvSpPr/>
          <p:nvPr/>
        </p:nvSpPr>
        <p:spPr bwMode="auto">
          <a:xfrm rot="19109042">
            <a:off x="5921555" y="1660555"/>
            <a:ext cx="576064" cy="2986800"/>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02082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84C816-BEAA-5DDD-BAF5-E66CBB68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19182"/>
            <a:ext cx="8640960" cy="678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F480956-A7D4-4AEF-8E86-71A22992F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68" y="3453309"/>
            <a:ext cx="8496944" cy="1442710"/>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a:extLst>
              <a:ext uri="{FF2B5EF4-FFF2-40B4-BE49-F238E27FC236}">
                <a16:creationId xmlns:a16="http://schemas.microsoft.com/office/drawing/2014/main" id="{FA4D06CE-EA8A-AE10-F3BC-90DC0AB9B349}"/>
              </a:ext>
            </a:extLst>
          </p:cNvPr>
          <p:cNvSpPr/>
          <p:nvPr/>
        </p:nvSpPr>
        <p:spPr bwMode="auto">
          <a:xfrm rot="14201772">
            <a:off x="3994026" y="4751772"/>
            <a:ext cx="390644" cy="547165"/>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Down Arrow 12">
            <a:extLst>
              <a:ext uri="{FF2B5EF4-FFF2-40B4-BE49-F238E27FC236}">
                <a16:creationId xmlns:a16="http://schemas.microsoft.com/office/drawing/2014/main" id="{6642879C-A0FD-595C-C4C2-7FF6AEECDFB6}"/>
              </a:ext>
            </a:extLst>
          </p:cNvPr>
          <p:cNvSpPr/>
          <p:nvPr/>
        </p:nvSpPr>
        <p:spPr bwMode="auto">
          <a:xfrm rot="10800000">
            <a:off x="6876256" y="2064758"/>
            <a:ext cx="432048" cy="678075"/>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273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9C9E806-2491-8541-8825-63D115FE7488}"/>
              </a:ext>
            </a:extLst>
          </p:cNvPr>
          <p:cNvSpPr>
            <a:spLocks noGrp="1" noChangeArrowheads="1"/>
          </p:cNvSpPr>
          <p:nvPr>
            <p:ph type="title"/>
          </p:nvPr>
        </p:nvSpPr>
        <p:spPr>
          <a:xfrm>
            <a:off x="-1836712" y="476672"/>
            <a:ext cx="7772400" cy="515938"/>
          </a:xfrm>
        </p:spPr>
        <p:txBody>
          <a:bodyPr/>
          <a:lstStyle/>
          <a:p>
            <a:pPr eaLnBrk="1" hangingPunct="1"/>
            <a:r>
              <a:rPr lang="en-US" altLang="en-US" sz="3600" dirty="0">
                <a:solidFill>
                  <a:schemeClr val="tx1"/>
                </a:solidFill>
              </a:rPr>
              <a:t>Disposal</a:t>
            </a:r>
            <a:endParaRPr lang="en-US" altLang="en-US" sz="4800" dirty="0">
              <a:solidFill>
                <a:schemeClr val="tx1"/>
              </a:solidFill>
            </a:endParaRPr>
          </a:p>
        </p:txBody>
      </p:sp>
      <p:sp>
        <p:nvSpPr>
          <p:cNvPr id="24578" name="Rectangle 3">
            <a:extLst>
              <a:ext uri="{FF2B5EF4-FFF2-40B4-BE49-F238E27FC236}">
                <a16:creationId xmlns:a16="http://schemas.microsoft.com/office/drawing/2014/main" id="{89F8B304-8EFB-9744-BB35-F57F5514FAB8}"/>
              </a:ext>
            </a:extLst>
          </p:cNvPr>
          <p:cNvSpPr>
            <a:spLocks noGrp="1" noChangeArrowheads="1"/>
          </p:cNvSpPr>
          <p:nvPr>
            <p:ph type="body" idx="1"/>
          </p:nvPr>
        </p:nvSpPr>
        <p:spPr>
          <a:xfrm>
            <a:off x="1043608" y="1148961"/>
            <a:ext cx="8497887" cy="1343935"/>
          </a:xfrm>
        </p:spPr>
        <p:txBody>
          <a:bodyPr/>
          <a:lstStyle/>
          <a:p>
            <a:r>
              <a:rPr lang="en-US" altLang="en-US" sz="2400" dirty="0"/>
              <a:t>Advice for all 3000 chemicals and solutions</a:t>
            </a:r>
          </a:p>
          <a:p>
            <a:r>
              <a:rPr lang="en-US" altLang="en-US" sz="2400" dirty="0"/>
              <a:t>Guide to disposal and waste container details</a:t>
            </a:r>
          </a:p>
          <a:p>
            <a:r>
              <a:rPr lang="en-US" altLang="en-US" sz="2400" b="1" dirty="0">
                <a:highlight>
                  <a:srgbClr val="FFFF00"/>
                </a:highlight>
              </a:rPr>
              <a:t>NEW Waste container labels!</a:t>
            </a:r>
          </a:p>
          <a:p>
            <a:pPr marL="0" indent="0">
              <a:buNone/>
            </a:pPr>
            <a:endParaRPr lang="en-US" altLang="en-US" sz="2400" dirty="0"/>
          </a:p>
          <a:p>
            <a:pPr marL="0" indent="0">
              <a:buNone/>
            </a:pPr>
            <a:endParaRPr lang="en-US" altLang="en-US" sz="2400" dirty="0"/>
          </a:p>
        </p:txBody>
      </p:sp>
      <p:pic>
        <p:nvPicPr>
          <p:cNvPr id="6" name="Picture 5" descr="A group of warning signs&#10;&#10;Description automatically generated">
            <a:extLst>
              <a:ext uri="{FF2B5EF4-FFF2-40B4-BE49-F238E27FC236}">
                <a16:creationId xmlns:a16="http://schemas.microsoft.com/office/drawing/2014/main" id="{0697B094-2A95-97E4-3340-6DDC040F2D1E}"/>
              </a:ext>
            </a:extLst>
          </p:cNvPr>
          <p:cNvPicPr>
            <a:picLocks noChangeAspect="1"/>
          </p:cNvPicPr>
          <p:nvPr/>
        </p:nvPicPr>
        <p:blipFill>
          <a:blip r:embed="rId3"/>
          <a:stretch>
            <a:fillRect/>
          </a:stretch>
        </p:blipFill>
        <p:spPr>
          <a:xfrm>
            <a:off x="1115616" y="2671116"/>
            <a:ext cx="5184576" cy="37655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19C78-1867-273A-96EC-BB186B0138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260DE1-9EAA-491C-99C8-F3F4EB45900A}"/>
              </a:ext>
            </a:extLst>
          </p:cNvPr>
          <p:cNvSpPr txBox="1"/>
          <p:nvPr/>
        </p:nvSpPr>
        <p:spPr>
          <a:xfrm>
            <a:off x="683568" y="4370328"/>
            <a:ext cx="8136904" cy="2308324"/>
          </a:xfrm>
          <a:prstGeom prst="rect">
            <a:avLst/>
          </a:prstGeom>
          <a:noFill/>
        </p:spPr>
        <p:txBody>
          <a:bodyPr wrap="square" rtlCol="0">
            <a:spAutoFit/>
          </a:bodyPr>
          <a:lstStyle/>
          <a:p>
            <a:pPr algn="l"/>
            <a:r>
              <a:rPr lang="en-AU" b="0" i="0" dirty="0">
                <a:solidFill>
                  <a:srgbClr val="303030"/>
                </a:solidFill>
                <a:effectLst/>
                <a:latin typeface="Arial" panose="020B0604020202020204" pitchFamily="34" charset="0"/>
              </a:rPr>
              <a:t>‘eye irritation’ (reversible) =&gt; ‘eye damage’ (&gt; 0.19 M)</a:t>
            </a:r>
          </a:p>
          <a:p>
            <a:pPr algn="l"/>
            <a:endParaRPr lang="en-AU" dirty="0">
              <a:solidFill>
                <a:srgbClr val="303030"/>
              </a:solidFill>
            </a:endParaRPr>
          </a:p>
          <a:p>
            <a:pPr algn="l"/>
            <a:r>
              <a:rPr lang="en-AU" dirty="0">
                <a:solidFill>
                  <a:srgbClr val="303030"/>
                </a:solidFill>
              </a:rPr>
              <a:t>Take s</a:t>
            </a:r>
            <a:r>
              <a:rPr lang="en-AU" b="0" i="0" dirty="0">
                <a:solidFill>
                  <a:srgbClr val="303030"/>
                </a:solidFill>
                <a:effectLst/>
                <a:latin typeface="Arial" panose="020B0604020202020204" pitchFamily="34" charset="0"/>
              </a:rPr>
              <a:t>pecial care &amp; safety glasses should be worn. </a:t>
            </a:r>
          </a:p>
          <a:p>
            <a:pPr algn="l"/>
            <a:endParaRPr lang="en-AU" dirty="0">
              <a:solidFill>
                <a:srgbClr val="303030"/>
              </a:solidFill>
            </a:endParaRPr>
          </a:p>
          <a:p>
            <a:pPr algn="l"/>
            <a:r>
              <a:rPr lang="en-AU" b="0" i="0" dirty="0">
                <a:solidFill>
                  <a:srgbClr val="303030"/>
                </a:solidFill>
                <a:effectLst/>
                <a:latin typeface="Arial" panose="020B0604020202020204" pitchFamily="34" charset="0"/>
              </a:rPr>
              <a:t>Update labels!</a:t>
            </a:r>
          </a:p>
          <a:p>
            <a:endParaRPr lang="en-US" dirty="0"/>
          </a:p>
        </p:txBody>
      </p:sp>
      <p:pic>
        <p:nvPicPr>
          <p:cNvPr id="9" name="Picture 8" descr="A screenshot of a computer&#10;&#10;Description automatically generated">
            <a:extLst>
              <a:ext uri="{FF2B5EF4-FFF2-40B4-BE49-F238E27FC236}">
                <a16:creationId xmlns:a16="http://schemas.microsoft.com/office/drawing/2014/main" id="{DBBFE658-3C4F-3A2F-A753-B24DBF3CB669}"/>
              </a:ext>
            </a:extLst>
          </p:cNvPr>
          <p:cNvPicPr>
            <a:picLocks noChangeAspect="1"/>
          </p:cNvPicPr>
          <p:nvPr/>
        </p:nvPicPr>
        <p:blipFill>
          <a:blip r:embed="rId3"/>
          <a:stretch>
            <a:fillRect/>
          </a:stretch>
        </p:blipFill>
        <p:spPr>
          <a:xfrm>
            <a:off x="683569" y="1120181"/>
            <a:ext cx="7772400" cy="2956891"/>
          </a:xfrm>
          <a:prstGeom prst="rect">
            <a:avLst/>
          </a:prstGeom>
        </p:spPr>
      </p:pic>
      <p:sp>
        <p:nvSpPr>
          <p:cNvPr id="11" name="TextBox 10">
            <a:extLst>
              <a:ext uri="{FF2B5EF4-FFF2-40B4-BE49-F238E27FC236}">
                <a16:creationId xmlns:a16="http://schemas.microsoft.com/office/drawing/2014/main" id="{59B07A95-0F5B-8EF7-6304-85E5E87C100D}"/>
              </a:ext>
            </a:extLst>
          </p:cNvPr>
          <p:cNvSpPr txBox="1"/>
          <p:nvPr/>
        </p:nvSpPr>
        <p:spPr>
          <a:xfrm>
            <a:off x="611560" y="404664"/>
            <a:ext cx="7556225" cy="461665"/>
          </a:xfrm>
          <a:prstGeom prst="rect">
            <a:avLst/>
          </a:prstGeom>
          <a:noFill/>
        </p:spPr>
        <p:txBody>
          <a:bodyPr wrap="square">
            <a:spAutoFit/>
          </a:bodyPr>
          <a:lstStyle/>
          <a:p>
            <a:pPr algn="l"/>
            <a:r>
              <a:rPr lang="en-AU" b="1" i="0" dirty="0">
                <a:solidFill>
                  <a:srgbClr val="303030"/>
                </a:solidFill>
                <a:effectLst/>
                <a:latin typeface="Arial" panose="020B0604020202020204" pitchFamily="34" charset="0"/>
              </a:rPr>
              <a:t>Copper </a:t>
            </a:r>
            <a:r>
              <a:rPr lang="en-AU" b="1" i="0" dirty="0" err="1">
                <a:solidFill>
                  <a:srgbClr val="303030"/>
                </a:solidFill>
                <a:effectLst/>
                <a:latin typeface="Arial" panose="020B0604020202020204" pitchFamily="34" charset="0"/>
              </a:rPr>
              <a:t>sulfate</a:t>
            </a:r>
            <a:r>
              <a:rPr lang="en-AU" b="1" i="0" dirty="0">
                <a:solidFill>
                  <a:srgbClr val="303030"/>
                </a:solidFill>
                <a:effectLst/>
                <a:latin typeface="Arial" panose="020B0604020202020204" pitchFamily="34" charset="0"/>
              </a:rPr>
              <a:t> hazard information upgraded</a:t>
            </a:r>
          </a:p>
        </p:txBody>
      </p:sp>
    </p:spTree>
    <p:extLst>
      <p:ext uri="{BB962C8B-B14F-4D97-AF65-F5344CB8AC3E}">
        <p14:creationId xmlns:p14="http://schemas.microsoft.com/office/powerpoint/2010/main" val="220262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DBEC522-FF63-C9D1-777F-BEBA02CC9586}"/>
              </a:ext>
            </a:extLst>
          </p:cNvPr>
          <p:cNvPicPr>
            <a:picLocks noChangeAspect="1"/>
          </p:cNvPicPr>
          <p:nvPr/>
        </p:nvPicPr>
        <p:blipFill>
          <a:blip r:embed="rId2"/>
          <a:stretch>
            <a:fillRect/>
          </a:stretch>
        </p:blipFill>
        <p:spPr>
          <a:xfrm>
            <a:off x="1331640" y="450850"/>
            <a:ext cx="6985000" cy="5956300"/>
          </a:xfrm>
          <a:prstGeom prst="rect">
            <a:avLst/>
          </a:prstGeom>
        </p:spPr>
      </p:pic>
      <p:sp>
        <p:nvSpPr>
          <p:cNvPr id="4" name="Down Arrow 3">
            <a:extLst>
              <a:ext uri="{FF2B5EF4-FFF2-40B4-BE49-F238E27FC236}">
                <a16:creationId xmlns:a16="http://schemas.microsoft.com/office/drawing/2014/main" id="{3CACE4B5-F171-E2C3-9D0D-5AA4FBA0195F}"/>
              </a:ext>
            </a:extLst>
          </p:cNvPr>
          <p:cNvSpPr/>
          <p:nvPr/>
        </p:nvSpPr>
        <p:spPr bwMode="auto">
          <a:xfrm rot="5400000">
            <a:off x="6620922" y="2316183"/>
            <a:ext cx="309382" cy="518793"/>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Down Arrow 6">
            <a:extLst>
              <a:ext uri="{FF2B5EF4-FFF2-40B4-BE49-F238E27FC236}">
                <a16:creationId xmlns:a16="http://schemas.microsoft.com/office/drawing/2014/main" id="{6001815B-70E8-C392-017A-5DDF2C690EB1}"/>
              </a:ext>
            </a:extLst>
          </p:cNvPr>
          <p:cNvSpPr/>
          <p:nvPr/>
        </p:nvSpPr>
        <p:spPr bwMode="auto">
          <a:xfrm rot="5400000">
            <a:off x="6620923" y="2619120"/>
            <a:ext cx="309382" cy="518793"/>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Down Arrow 7">
            <a:extLst>
              <a:ext uri="{FF2B5EF4-FFF2-40B4-BE49-F238E27FC236}">
                <a16:creationId xmlns:a16="http://schemas.microsoft.com/office/drawing/2014/main" id="{574B6CBB-F9DB-F946-C161-CADABF2F4E01}"/>
              </a:ext>
            </a:extLst>
          </p:cNvPr>
          <p:cNvSpPr/>
          <p:nvPr/>
        </p:nvSpPr>
        <p:spPr bwMode="auto">
          <a:xfrm rot="5400000">
            <a:off x="6620923" y="2922057"/>
            <a:ext cx="309382" cy="518793"/>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99519661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118146</TotalTime>
  <Words>654</Words>
  <Application>Microsoft Macintosh PowerPoint</Application>
  <PresentationFormat>On-screen Show (4:3)</PresentationFormat>
  <Paragraphs>120</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vt:lpstr>
      <vt:lpstr>publicsans</vt:lpstr>
      <vt:lpstr>Blank Presentation</vt:lpstr>
      <vt:lpstr>RiskAssess  latest tips, tricks and new features</vt:lpstr>
      <vt:lpstr>2700 schools NSW: 829 (98%)</vt:lpstr>
      <vt:lpstr>New Features</vt:lpstr>
      <vt:lpstr>PowerPoint Presentation</vt:lpstr>
      <vt:lpstr>PowerPoint Presentation</vt:lpstr>
      <vt:lpstr>PowerPoint Presentation</vt:lpstr>
      <vt:lpstr>Disposal</vt:lpstr>
      <vt:lpstr>PowerPoint Presentation</vt:lpstr>
      <vt:lpstr>PowerPoint Presentation</vt:lpstr>
      <vt:lpstr>PowerPoint Presentation</vt:lpstr>
      <vt:lpstr>PowerPoint Presentation</vt:lpstr>
      <vt:lpstr>Trolley / Tub Tickets</vt:lpstr>
      <vt:lpstr>NESA: 7-10 Syllabus</vt:lpstr>
      <vt:lpstr>NESA: Working Scientifically 11-12</vt:lpstr>
      <vt:lpstr>PowerPoint Presentation</vt:lpstr>
      <vt:lpstr>PowerPoint Presentation</vt:lpstr>
      <vt:lpstr>PowerPoint Presentation</vt:lpstr>
      <vt:lpstr>PowerPoint Presentation</vt:lpstr>
      <vt:lpstr>PowerPoint Presentation</vt:lpstr>
      <vt:lpstr>Future Ideas</vt:lpstr>
      <vt:lpstr>Chemical Register DRAFT</vt:lpstr>
      <vt:lpstr>PowerPoint Presentation</vt:lpstr>
      <vt:lpstr>Tips &amp; Tricks</vt:lpstr>
      <vt:lpstr>Menu</vt:lpstr>
    </vt:vector>
  </TitlesOfParts>
  <Company>CEIC 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control of risks</dc:title>
  <dc:creator>Phillip Crisp</dc:creator>
  <cp:lastModifiedBy>James Crisp</cp:lastModifiedBy>
  <cp:revision>369</cp:revision>
  <cp:lastPrinted>2024-10-28T03:41:13Z</cp:lastPrinted>
  <dcterms:created xsi:type="dcterms:W3CDTF">2008-09-14T02:46:40Z</dcterms:created>
  <dcterms:modified xsi:type="dcterms:W3CDTF">2024-11-05T07:57:36Z</dcterms:modified>
</cp:coreProperties>
</file>