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303" r:id="rId4"/>
    <p:sldId id="293" r:id="rId5"/>
    <p:sldId id="296" r:id="rId6"/>
    <p:sldId id="297" r:id="rId7"/>
    <p:sldId id="299" r:id="rId8"/>
    <p:sldId id="298" r:id="rId9"/>
    <p:sldId id="305" r:id="rId10"/>
    <p:sldId id="304" r:id="rId11"/>
    <p:sldId id="301" r:id="rId12"/>
    <p:sldId id="30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01" autoAdjust="0"/>
    <p:restoredTop sz="90945"/>
  </p:normalViewPr>
  <p:slideViewPr>
    <p:cSldViewPr>
      <p:cViewPr varScale="1">
        <p:scale>
          <a:sx n="119" d="100"/>
          <a:sy n="119" d="100"/>
        </p:scale>
        <p:origin x="143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8A9237A-601E-DE41-88C3-F8E1379EDF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C395A94-0CE3-4F4F-8C80-AA92609A06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64883175-E0ED-5046-8405-B6E84015075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8426E7F-66D3-CC44-9975-24D51729F27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0C03B4A4-946F-404D-AED7-EB2A45B4264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F5817165-583C-8247-B7F0-8E2ACFB70F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00465C-9211-9049-B26B-B96CE78F43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42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FB0372-7298-F64D-938B-5BADF61BC1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273129-77DA-3046-99DC-4E8F40A047E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D0110CD4-C019-A443-85EB-D09725880A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178F3E0-ABCA-AA48-A604-EB71A358E4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BFEDC6-B1A1-FC4F-9015-1FAA96CA7F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77985-3D31-834E-88DD-2F81E954372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F44B545-4B5F-9842-90E0-71B5BFF7A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7B8A9AE-F846-FA4E-9039-815186DFC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 downloads == CSV for Excel so you</a:t>
            </a:r>
            <a:r>
              <a:rPr lang="en-US" altLang="en-US" baseline="0" dirty="0"/>
              <a:t> can cut and slice your data as you need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53610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BFEDC6-B1A1-FC4F-9015-1FAA96CA7F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77985-3D31-834E-88DD-2F81E954372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F44B545-4B5F-9842-90E0-71B5BFF7A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7B8A9AE-F846-FA4E-9039-815186DFC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843030-5A69-8A4D-922B-71670D6A9E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8D9F55-90A2-CB40-B077-9601957A667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0898DEE9-A70C-3E46-A8B6-E84688A396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3E946D3E-EE94-2C40-BCE9-FE7578729E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F552FC5-0237-CA4D-B945-C6BAF3849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918137-99D8-C747-8711-36FA06AE154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DC26DDFF-DFC9-394B-AF5A-03939BCA455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B1B7A0E2-A237-4449-90B2-46C0173EE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6EC7E8-D162-1E4F-84F9-9DF7DBC44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E0D611-E60E-B441-A9E2-2FF4E176C02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D55577FB-D3C6-374B-A4AB-13A9D385322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3D4F884D-CA21-D746-8467-2500DFB8B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7550F9-0002-A745-8000-C97F4CFA7C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0609CF-4E69-1F49-BBCD-A644F1F3C46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7ED7A2EE-242A-2D46-B4D9-E2455721D4F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972CDDB-BEC3-2A48-84E6-079E80756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9111A1-C5AE-5849-9D7A-E1BD775A58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39D79E-D88B-3E46-9E32-307B0307AB3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7619CD3B-F3BB-0943-B16B-058465C99F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A9251596-766D-CD4B-A1F0-1271B3A305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8FD7EF2-61C4-7E49-8A72-81A4917F52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81564-8F0B-5146-84C0-8F2A0538B01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0923F3C9-EDE8-B449-968C-4A925F619B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31F371A-5CC8-3542-89BD-EAF6E1086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PINs</a:t>
            </a:r>
            <a:r>
              <a:rPr lang="en-US" altLang="en-US" baseline="0" dirty="0"/>
              <a:t> mean you can use it for assessment purposes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D94C8B-B066-5F45-98A1-D58D6A7316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53B8BE-98EA-0A40-802A-0143759F333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D0D2DCC5-8B57-3C49-93CD-661B0F91B0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C9D9268-D964-DE4A-AADF-B5B0520CD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4C953F-B6C3-8640-A642-B5A95369CD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CE5570-B586-134C-AD97-91104E91A0F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FF5FCFBE-9C63-3841-A024-C7DCCD88CC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2E0BF9C5-AAC5-F649-9D47-C6D4341491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BFEDC6-B1A1-FC4F-9015-1FAA96CA7F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77985-3D31-834E-88DD-2F81E954372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7F44B545-4B5F-9842-90E0-71B5BFF7A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7B8A9AE-F846-FA4E-9039-815186DFCE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36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1C6FC-02DF-CB49-B832-416ED19C1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737011-029C-314E-B10B-60CB0B865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EFB6C2-EC6F-D840-B4E0-2178655E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F4AF3-6E06-5441-8BA7-7BD2A775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52A79-B685-FB44-901F-AE06E6677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3AF83-80BE-B045-B908-24214B8611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3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73BB7-859A-804E-BF18-FFE066554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27DAF0-2BCD-9440-AF5A-E011F7DFF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18A0F-552B-D84F-B69A-88EA63FF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917893-3C30-3942-804B-1920FC5B8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2E0FE-D88F-8C4C-852E-07D4E585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2A0CA-C47C-2B4E-BA58-04260A144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3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2FBD15-BA17-FB43-A4D7-1318F6D95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C6472-107A-1345-9FD8-B48FD1625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E86D7-26BD-364F-9B7E-D9B6254C1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98D47-38C0-0440-A5AB-7FC21450F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57838-59FC-7B45-8903-029A0B47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522A2-008C-6342-83EF-919BEF667F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50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D0CCE-7F05-554B-995D-B9945C93A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9E9A-260C-C94E-97E9-F83C21912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10C71-A8F4-2D4A-BEEE-260D334C9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D4B69-CFF3-3448-A63F-08D32E239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EBC82-7FE7-2546-85C8-A04ED164A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88887-E62F-6C4E-BB95-D5EEFEADAD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28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3DFFC-EECD-0F4C-A59A-3219CCAE3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312AC-1CB3-BD4E-AAE3-C260D3362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27377-3B81-8146-B00C-EC0255AC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540B6-1785-C647-B6BD-E83C6A24B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DF08-431E-A44A-B003-D6C342CE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6D6EE-F71F-E847-8C50-BCEFA25056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35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DDED-B32E-8E41-B193-5D716209C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746A2-E567-F247-84E6-6D0C97C663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333E12-200D-4E4E-92D2-279B8E15A2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F1D395-A73A-6546-8EFE-59B5A226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77A78-4D31-BF48-A856-855C13EBE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334E4-84ED-E94E-AA44-FFAF1DEA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7C495-8ABE-544E-BBF8-40CE40AC07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0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C8B68-A6AC-F44C-B1DA-05F5329AA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9217B4-4C4C-6841-94F5-C61DFC410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6A918-43CB-E948-B321-F8A49E8EA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61E01A-ADC2-B847-9025-A0BEB45D9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0EBE47-AE6E-2146-8280-4925809CC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3D2ED9-CABC-7840-8FC5-BBA0F3AE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8DE11-7ACD-A94F-94B4-645990A9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3DE59-10DE-744C-A0EC-8DB20327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42FBA-F704-474E-9285-5704A76998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657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3234-C03C-AA4E-B7C5-50F314977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D25C1E-B76F-8240-B0E1-42C277BD1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08E5F3-5173-744F-A0C6-BA5912A2A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B7AB14-D671-CB41-8EFF-C5F9D6BE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AAC38-077C-B84A-8C53-6C7104531E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4937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1798A4-2ACF-D544-A660-78D1D17B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8B4D4C-38F6-D346-B660-5741418BA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572C9-3DEA-7E4D-89BC-6A071CDF3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D3C47-44B7-BF4D-809E-111D34430E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283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78ED0-C24A-8749-8137-83C6B6222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63DBD1-A727-8846-95D8-7E070A6DA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F3736-0324-9242-9AC9-B04A4DE4B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68D32-9C5F-3F42-BB04-877081C5B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6BDCB0-8636-3045-A98B-C0ADF9203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0F696-1393-E249-9D0E-B0446A8F1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E8B17E-29E5-764E-9F5B-14215BDE61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91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AA7E9-71A9-1D48-8607-FC7A13B4C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3CD5D-16AF-6948-84CD-D664DBEF2D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68E92-F9A5-8F4D-A50C-412A9C23B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E82E7-F2E3-1B43-88E4-72215A7B0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BFA8DE-FE43-DA40-93AD-0A296243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C6B68-53F2-864F-ABCF-E0B02251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5FF0D-36EC-F249-B29B-87A2D9F02B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11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656872-BB8C-9D4F-9A45-4A71EF622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5D5B50F-D921-2346-A742-634DAFA7E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CFB0AAA-F9CB-A840-AE6F-0CBABD365B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165FC7-774A-7D42-A391-E034C25754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42B53E-E106-B843-9861-B624645629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3A63AB-1485-1B4B-B909-9DA2553EC7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BEDFC4A-A53C-6449-B9E0-6D3FFA0C33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093912"/>
            <a:ext cx="7924800" cy="2514600"/>
          </a:xfrm>
        </p:spPr>
        <p:txBody>
          <a:bodyPr anchor="ctr"/>
          <a:lstStyle/>
          <a:p>
            <a:r>
              <a:rPr lang="en-US" altLang="en-US" sz="4400" dirty="0"/>
              <a:t>Student-led investigations made easier using</a:t>
            </a:r>
            <a:br>
              <a:rPr lang="en-US" altLang="en-US" sz="4400" dirty="0"/>
            </a:br>
            <a:r>
              <a:rPr lang="en-US" altLang="en-US" sz="4400" dirty="0"/>
              <a:t>Student </a:t>
            </a:r>
            <a:r>
              <a:rPr lang="en-US" altLang="en-US" sz="4400" dirty="0" err="1"/>
              <a:t>RiskAssess</a:t>
            </a:r>
            <a:endParaRPr lang="en-US" altLang="en-US" sz="4400" dirty="0"/>
          </a:p>
        </p:txBody>
      </p:sp>
      <p:graphicFrame>
        <p:nvGraphicFramePr>
          <p:cNvPr id="2053" name="Object 5">
            <a:extLst>
              <a:ext uri="{FF2B5EF4-FFF2-40B4-BE49-F238E27FC236}">
                <a16:creationId xmlns:a16="http://schemas.microsoft.com/office/drawing/2014/main" id="{D20E8830-09B2-4C45-AB2C-A4DC9EA203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24600" y="533400"/>
          <a:ext cx="20050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Picture" r:id="rId4" imgW="4013200" imgH="2286000" progId="Word.Picture.8">
                  <p:embed/>
                </p:oleObj>
              </mc:Choice>
              <mc:Fallback>
                <p:oleObj name="Picture" r:id="rId4" imgW="4013200" imgH="2286000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33400"/>
                        <a:ext cx="20050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70B4D2EF-365E-7344-A810-E674016B4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025" y="4637165"/>
            <a:ext cx="7632575" cy="201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en-US" altLang="en-US" sz="3600" dirty="0"/>
              <a:t>Eva Crisp</a:t>
            </a:r>
          </a:p>
          <a:p>
            <a:pPr algn="l" eaLnBrk="1" hangingPunct="1"/>
            <a:r>
              <a:rPr lang="en-US" altLang="en-US" sz="3600" dirty="0"/>
              <a:t>                  Phillip Crisp</a:t>
            </a:r>
          </a:p>
          <a:p>
            <a:pPr algn="l" eaLnBrk="1" hangingPunct="1"/>
            <a:r>
              <a:rPr lang="en-US" altLang="en-US" sz="3600" dirty="0"/>
              <a:t>                                      James Crisp</a:t>
            </a:r>
          </a:p>
        </p:txBody>
      </p:sp>
      <p:pic>
        <p:nvPicPr>
          <p:cNvPr id="10" name="Picture 2" descr="burning_hair_medium.jpg">
            <a:extLst>
              <a:ext uri="{FF2B5EF4-FFF2-40B4-BE49-F238E27FC236}">
                <a16:creationId xmlns:a16="http://schemas.microsoft.com/office/drawing/2014/main" id="{C17B2D7A-3A28-FE47-A576-1AB8A5D080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15888"/>
            <a:ext cx="2160587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A888679-77AD-AD4C-BD95-62D6D9E5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altLang="en-US" dirty="0"/>
              <a:t>Staff Tools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969DB1E-175F-C74D-9AC4-1A36395F3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7584" y="1628800"/>
            <a:ext cx="8153400" cy="504056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see risk assessments without entering PINs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enter comments and corrections in Notes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view lab schedule &amp; stocktaking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sign that risks are adequately controlled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handle large numbers of student RAs with search and data downloads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endParaRPr lang="en-US" altLang="en-US" dirty="0"/>
          </a:p>
          <a:p>
            <a:pPr>
              <a:lnSpc>
                <a:spcPct val="90000"/>
              </a:lnSpc>
              <a:spcAft>
                <a:spcPts val="1200"/>
              </a:spcAft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8750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A888679-77AD-AD4C-BD95-62D6D9E5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Advantages of risk assessments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969DB1E-175F-C74D-9AC4-1A36395F3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81534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• reduced frequency of injuries </a:t>
            </a:r>
            <a:br>
              <a:rPr lang="en-US" altLang="en-US"/>
            </a:br>
            <a:r>
              <a:rPr lang="en-US" altLang="en-US"/>
              <a:t>  to students</a:t>
            </a:r>
            <a:br>
              <a:rPr lang="en-US" altLang="en-US"/>
            </a:br>
            <a:r>
              <a:rPr lang="en-US" altLang="en-US"/>
              <a:t>  to school staff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• reduced costs for paperwork, litigation and payouts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• compliance with the law (c.f. industry)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• helps maintain variety of chemicals and equipment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• compliance with the Australian Curriculum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46A97973-3099-7745-A971-D3C3FE89F0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 of benefits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B21921AE-0BA6-564B-8467-F045EBD48B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905000"/>
            <a:ext cx="60198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student engagement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can be used for assessment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uses newest technologies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training in life skills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inexpensive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happy students and teachers!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F7BF2387-40C4-094C-A49B-6DA7D68BB8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1295400"/>
          </a:xfrm>
        </p:spPr>
        <p:txBody>
          <a:bodyPr/>
          <a:lstStyle/>
          <a:p>
            <a:r>
              <a:rPr lang="en-US" altLang="en-US"/>
              <a:t>Student RiskAssess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155A5004-F458-3242-A7EA-A20B7CDF7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0" y="2590800"/>
            <a:ext cx="27432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fun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interesting</a:t>
            </a:r>
          </a:p>
          <a:p>
            <a:pPr>
              <a:lnSpc>
                <a:spcPct val="90000"/>
              </a:lnSpc>
            </a:pPr>
            <a:r>
              <a:rPr lang="en-US" altLang="en-US"/>
              <a:t>instructive 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14B83305-1B38-E24F-AE8E-186D05BED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905000"/>
            <a:ext cx="1219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is a</a:t>
            </a:r>
          </a:p>
        </p:txBody>
      </p:sp>
      <p:sp>
        <p:nvSpPr>
          <p:cNvPr id="83974" name="Rectangle 6">
            <a:extLst>
              <a:ext uri="{FF2B5EF4-FFF2-40B4-BE49-F238E27FC236}">
                <a16:creationId xmlns:a16="http://schemas.microsoft.com/office/drawing/2014/main" id="{D51DECCD-3BC3-0B45-96FE-162DB4F13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419600"/>
            <a:ext cx="7391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way to meet the safety requirements</a:t>
            </a:r>
            <a:br>
              <a:rPr lang="en-US" altLang="en-US" sz="3200"/>
            </a:br>
            <a:r>
              <a:rPr lang="en-US" altLang="en-US" sz="3200"/>
              <a:t>of the Australian Curriculum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6637AD12-8A60-D647-9310-5C7B67A0B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71800" y="332656"/>
            <a:ext cx="3200400" cy="685800"/>
          </a:xfrm>
        </p:spPr>
        <p:txBody>
          <a:bodyPr/>
          <a:lstStyle/>
          <a:p>
            <a:r>
              <a:rPr lang="en-US" altLang="en-US" dirty="0" err="1"/>
              <a:t>RiskAssess</a:t>
            </a:r>
            <a:endParaRPr lang="en-US" altLang="en-US" dirty="0"/>
          </a:p>
        </p:txBody>
      </p:sp>
      <p:sp>
        <p:nvSpPr>
          <p:cNvPr id="100356" name="Rectangle 4">
            <a:extLst>
              <a:ext uri="{FF2B5EF4-FFF2-40B4-BE49-F238E27FC236}">
                <a16:creationId xmlns:a16="http://schemas.microsoft.com/office/drawing/2014/main" id="{AE1ED298-4BAD-B248-AB77-277FCD7C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847256"/>
            <a:ext cx="1828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i="1"/>
              <a:t>for Staff</a:t>
            </a:r>
            <a:endParaRPr lang="en-US" altLang="en-US" sz="3200"/>
          </a:p>
        </p:txBody>
      </p:sp>
      <p:sp>
        <p:nvSpPr>
          <p:cNvPr id="100357" name="Rectangle 5">
            <a:extLst>
              <a:ext uri="{FF2B5EF4-FFF2-40B4-BE49-F238E27FC236}">
                <a16:creationId xmlns:a16="http://schemas.microsoft.com/office/drawing/2014/main" id="{D682C391-0FC1-5648-BE78-365D943E9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37656"/>
            <a:ext cx="2667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“RiskAssess”</a:t>
            </a:r>
          </a:p>
        </p:txBody>
      </p:sp>
      <p:sp>
        <p:nvSpPr>
          <p:cNvPr id="100358" name="Rectangle 6">
            <a:extLst>
              <a:ext uri="{FF2B5EF4-FFF2-40B4-BE49-F238E27FC236}">
                <a16:creationId xmlns:a16="http://schemas.microsoft.com/office/drawing/2014/main" id="{AFE7BCEE-D508-DA41-93AA-39F5F4D34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47256"/>
            <a:ext cx="2667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i="1"/>
              <a:t>for Students</a:t>
            </a:r>
            <a:endParaRPr lang="en-US" altLang="en-US" sz="3200"/>
          </a:p>
        </p:txBody>
      </p:sp>
      <p:sp>
        <p:nvSpPr>
          <p:cNvPr id="100359" name="Rectangle 7">
            <a:extLst>
              <a:ext uri="{FF2B5EF4-FFF2-40B4-BE49-F238E27FC236}">
                <a16:creationId xmlns:a16="http://schemas.microsoft.com/office/drawing/2014/main" id="{FFD214D0-C2CB-3B47-8EDF-4AB587EE1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237656"/>
            <a:ext cx="4191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/>
              <a:t>“Student RiskAssess”</a:t>
            </a:r>
          </a:p>
        </p:txBody>
      </p:sp>
      <p:sp>
        <p:nvSpPr>
          <p:cNvPr id="100363" name="Line 11">
            <a:extLst>
              <a:ext uri="{FF2B5EF4-FFF2-40B4-BE49-F238E27FC236}">
                <a16:creationId xmlns:a16="http://schemas.microsoft.com/office/drawing/2014/main" id="{32C90AD0-9FF9-FC44-B54B-9B91667275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1018456"/>
            <a:ext cx="1828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Line 12">
            <a:extLst>
              <a:ext uri="{FF2B5EF4-FFF2-40B4-BE49-F238E27FC236}">
                <a16:creationId xmlns:a16="http://schemas.microsoft.com/office/drawing/2014/main" id="{5419C628-5491-0046-BF33-047020739C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018456"/>
            <a:ext cx="1447800" cy="914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5" name="Rectangle 13">
            <a:extLst>
              <a:ext uri="{FF2B5EF4-FFF2-40B4-BE49-F238E27FC236}">
                <a16:creationId xmlns:a16="http://schemas.microsoft.com/office/drawing/2014/main" id="{5EE75F4F-6BF4-1844-8F3E-8720AFDAC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42656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i="1" dirty="0"/>
              <a:t>Started 2008</a:t>
            </a:r>
            <a:endParaRPr lang="en-US" altLang="en-US" sz="3200" dirty="0"/>
          </a:p>
        </p:txBody>
      </p:sp>
      <p:sp>
        <p:nvSpPr>
          <p:cNvPr id="100366" name="Rectangle 14">
            <a:extLst>
              <a:ext uri="{FF2B5EF4-FFF2-40B4-BE49-F238E27FC236}">
                <a16:creationId xmlns:a16="http://schemas.microsoft.com/office/drawing/2014/main" id="{41562EFD-4AA2-D340-BA14-26ED48024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218856"/>
            <a:ext cx="3276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 i="1" dirty="0"/>
              <a:t>Started 2013</a:t>
            </a:r>
            <a:br>
              <a:rPr lang="en-US" altLang="en-US" sz="3200" i="1" dirty="0"/>
            </a:br>
            <a:r>
              <a:rPr lang="en-US" altLang="en-US" sz="3200" i="1" dirty="0"/>
              <a:t>to meet</a:t>
            </a:r>
            <a:br>
              <a:rPr lang="en-US" altLang="en-US" sz="3200" i="1" dirty="0"/>
            </a:br>
            <a:r>
              <a:rPr lang="en-US" altLang="en-US" sz="3200" i="1" dirty="0" err="1"/>
              <a:t>Aust</a:t>
            </a:r>
            <a:r>
              <a:rPr lang="en-US" altLang="en-US" sz="3200" i="1" dirty="0"/>
              <a:t> Curriculum</a:t>
            </a:r>
            <a:endParaRPr lang="en-US" altLang="en-US" sz="3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B4339F-B37F-C544-BDA5-C02139815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819056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 dirty="0"/>
              <a:t>1980 schools</a:t>
            </a:r>
            <a:endParaRPr lang="en-US" altLang="en-US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F5AB302-5E85-2648-A918-B72F5616F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8700" y="5819056"/>
            <a:ext cx="304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 dirty="0"/>
              <a:t>470 schools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5724BEF2-528D-6049-9CEC-11D537AD16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610600" cy="762000"/>
          </a:xfrm>
        </p:spPr>
        <p:txBody>
          <a:bodyPr/>
          <a:lstStyle/>
          <a:p>
            <a:r>
              <a:rPr lang="en-US" altLang="en-US"/>
              <a:t>Safety requirements in the Australian Curriculum for Science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8BB7F18-5DC4-E345-A1FD-7A4B2FBCC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4582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Years 4-12</a:t>
            </a:r>
            <a:br>
              <a:rPr lang="en-US" altLang="en-US" dirty="0"/>
            </a:br>
            <a:r>
              <a:rPr lang="en-US" altLang="en-US" dirty="0"/>
              <a:t>Students to take increasingly active role in </a:t>
            </a:r>
            <a:r>
              <a:rPr lang="en-US" altLang="en-US" dirty="0">
                <a:solidFill>
                  <a:srgbClr val="00B0F0"/>
                </a:solidFill>
              </a:rPr>
              <a:t>consideration of risk and safety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Years 9 &amp;10</a:t>
            </a:r>
            <a:br>
              <a:rPr lang="en-US" altLang="en-US" dirty="0"/>
            </a:br>
            <a:r>
              <a:rPr lang="en-US" altLang="en-US" dirty="0"/>
              <a:t>“</a:t>
            </a:r>
            <a:r>
              <a:rPr lang="en-US" altLang="en-US" dirty="0">
                <a:solidFill>
                  <a:srgbClr val="FF0000"/>
                </a:solidFill>
              </a:rPr>
              <a:t>Assess risk</a:t>
            </a:r>
            <a:r>
              <a:rPr lang="en-US" altLang="en-US" dirty="0"/>
              <a:t>” (Content description)</a:t>
            </a:r>
            <a:br>
              <a:rPr lang="en-US" altLang="en-US" dirty="0"/>
            </a:br>
            <a:r>
              <a:rPr lang="en-US" altLang="en-US" dirty="0"/>
              <a:t>“identify potential hazards of chemicals and biological materials . . .” (Elaboration)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Years 11 &amp; 12</a:t>
            </a:r>
            <a:br>
              <a:rPr lang="en-US" altLang="en-US" dirty="0"/>
            </a:br>
            <a:r>
              <a:rPr lang="en-US" altLang="en-US" dirty="0"/>
              <a:t>“</a:t>
            </a:r>
            <a:r>
              <a:rPr lang="en-US" altLang="en-US" dirty="0">
                <a:solidFill>
                  <a:srgbClr val="FF0000"/>
                </a:solidFill>
              </a:rPr>
              <a:t>Conducting risk assessments </a:t>
            </a:r>
            <a:r>
              <a:rPr lang="en-US" altLang="en-US" dirty="0"/>
              <a:t>(Inquiry skill)</a:t>
            </a:r>
            <a:endParaRPr lang="en-US" altLang="en-US" sz="3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C1ED6DAF-B58D-1D4C-99CF-CD1632747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543800" cy="1143000"/>
          </a:xfrm>
        </p:spPr>
        <p:txBody>
          <a:bodyPr/>
          <a:lstStyle/>
          <a:p>
            <a:r>
              <a:rPr lang="en-US" altLang="en-US" dirty="0"/>
              <a:t>Student </a:t>
            </a:r>
            <a:r>
              <a:rPr lang="en-US" altLang="en-US" dirty="0" err="1"/>
              <a:t>RiskAssess</a:t>
            </a:r>
            <a:endParaRPr lang="en-US" altLang="en-US" dirty="0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793ADB63-265C-0743-97EA-E8FBC4FBA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4176" y="1183432"/>
            <a:ext cx="8077200" cy="548592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web-based risk assessment tool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tailored to the school situation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</a:t>
            </a:r>
            <a:r>
              <a:rPr lang="en-US" altLang="en-US" dirty="0" err="1"/>
              <a:t>customised</a:t>
            </a:r>
            <a:r>
              <a:rPr lang="en-US" altLang="en-US" dirty="0"/>
              <a:t> for students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provides</a:t>
            </a:r>
            <a:br>
              <a:rPr lang="en-US" altLang="en-US" dirty="0"/>
            </a:br>
            <a:r>
              <a:rPr lang="en-US" altLang="en-US" dirty="0"/>
              <a:t>  electronic templates (AU/ISO)</a:t>
            </a:r>
            <a:br>
              <a:rPr lang="en-US" altLang="en-US" dirty="0"/>
            </a:br>
            <a:r>
              <a:rPr lang="en-US" altLang="en-US" dirty="0"/>
              <a:t>  database information on risks</a:t>
            </a:r>
            <a:br>
              <a:rPr lang="en-US" altLang="en-US" dirty="0"/>
            </a:br>
            <a:r>
              <a:rPr lang="en-US" altLang="en-US" dirty="0"/>
              <a:t>     (chemical, equipment, biological)</a:t>
            </a:r>
            <a:br>
              <a:rPr lang="en-US" altLang="en-US" dirty="0"/>
            </a:br>
            <a:r>
              <a:rPr lang="en-US" altLang="en-US" dirty="0"/>
              <a:t>  equipment ordering</a:t>
            </a:r>
            <a:br>
              <a:rPr lang="en-US" altLang="en-US" dirty="0"/>
            </a:br>
            <a:r>
              <a:rPr lang="en-US" altLang="en-US" dirty="0"/>
              <a:t>  lab scheduling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• easy for teachers, especially RA users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72615401-6739-CD44-964E-38ED7AB00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Logic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5FB0CC0-ACBC-604B-80AB-CDA2F00A8A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506916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• separate sections for student, teacher and laboratory technician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• initial assessment of inherent risk</a:t>
            </a:r>
            <a:br>
              <a:rPr lang="en-US" altLang="en-US" sz="2800" dirty="0"/>
            </a:br>
            <a:r>
              <a:rPr lang="en-US" altLang="en-US" sz="2800" dirty="0"/>
              <a:t>if </a:t>
            </a:r>
            <a:r>
              <a:rPr lang="en-US" altLang="en-US" sz="2800" dirty="0">
                <a:solidFill>
                  <a:srgbClr val="00B050"/>
                </a:solidFill>
              </a:rPr>
              <a:t>low</a:t>
            </a:r>
            <a:r>
              <a:rPr lang="en-US" altLang="en-US" sz="2800" dirty="0"/>
              <a:t>, go to end</a:t>
            </a:r>
            <a:br>
              <a:rPr lang="en-US" altLang="en-US" sz="2800" dirty="0"/>
            </a:br>
            <a:r>
              <a:rPr lang="en-US" altLang="en-US" sz="2800" dirty="0"/>
              <a:t>if </a:t>
            </a:r>
            <a:r>
              <a:rPr lang="en-US" altLang="en-US" sz="2800" dirty="0">
                <a:solidFill>
                  <a:srgbClr val="FFC000"/>
                </a:solidFill>
              </a:rPr>
              <a:t>medium</a:t>
            </a:r>
            <a:r>
              <a:rPr lang="en-US" altLang="en-US" sz="2800" dirty="0"/>
              <a:t> or more, record control measures</a:t>
            </a:r>
            <a:br>
              <a:rPr lang="en-US" altLang="en-US" sz="2800" dirty="0"/>
            </a:br>
            <a:r>
              <a:rPr lang="en-US" altLang="en-US" sz="2800" dirty="0"/>
              <a:t>if </a:t>
            </a:r>
            <a:r>
              <a:rPr lang="en-US" altLang="en-US" sz="2800" dirty="0">
                <a:solidFill>
                  <a:srgbClr val="FF0000"/>
                </a:solidFill>
              </a:rPr>
              <a:t>high</a:t>
            </a:r>
            <a:r>
              <a:rPr lang="en-US" altLang="en-US" sz="2800" dirty="0"/>
              <a:t> or </a:t>
            </a:r>
            <a:r>
              <a:rPr lang="en-US" altLang="en-US" sz="2800" dirty="0">
                <a:solidFill>
                  <a:srgbClr val="FF0000"/>
                </a:solidFill>
              </a:rPr>
              <a:t>extreme</a:t>
            </a:r>
            <a:r>
              <a:rPr lang="en-US" altLang="en-US" sz="2800" dirty="0"/>
              <a:t>, third reviewer required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• cross-checking by teacher / lab tech / reviewer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• scheduling and ordering system to save time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/>
              <a:t>• PINs to prevent student copying (when required)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/>
              <a:t>• inexpensive ($250 + GST per campus per year)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4E07B0FC-DF75-BC45-AB63-DDE1DE485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US" altLang="en-US"/>
              <a:t>Electronic devices</a:t>
            </a:r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19595C62-C13C-0D4C-9DEF-DB4D5CAA9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451648"/>
            <a:ext cx="8077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 sz="3000"/>
              <a:t>Digital technologies* are emphasised 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/>
              <a:t>	Science Inquiry Skills, Years 7-10</a:t>
            </a: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*</a:t>
            </a:r>
            <a:r>
              <a:rPr lang="en-US" altLang="en-US" sz="2400"/>
              <a:t>technology systems that handle digital data including hardware and software for specific purposes</a:t>
            </a:r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C02107-ED25-1747-9128-452DFCECB9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148" y="2999638"/>
            <a:ext cx="685800" cy="1270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12875F5-EBCD-6A47-AA64-9DDA595837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1536474"/>
            <a:ext cx="1524000" cy="1270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C27AB4-721C-274E-ABC1-91A66FB175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58864" y="2994061"/>
            <a:ext cx="1765300" cy="127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C719EC-C66D-E64C-8AAC-09983C9FA9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70038" y="1578997"/>
            <a:ext cx="1371476" cy="11849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F53BC04E-493E-534C-96D5-2961B81E4A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US" altLang="en-US" dirty="0"/>
              <a:t>Details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C768BA34-EF85-094E-8AC0-2707FA9D7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305800" cy="5105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access from school/home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nothing to install on computer (instant update)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unlimited number of simultaneous users and risk assessments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minimal data entry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complements SDSs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continuing input from science staff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multiple backups of data &amp; backup server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altLang="en-US" sz="3000" dirty="0"/>
              <a:t>• support and advice</a:t>
            </a:r>
            <a:endParaRPr lang="en-US" altLang="en-US" sz="2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5A888679-77AD-AD4C-BD95-62D6D9E5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1143000"/>
          </a:xfrm>
        </p:spPr>
        <p:txBody>
          <a:bodyPr/>
          <a:lstStyle/>
          <a:p>
            <a:r>
              <a:rPr lang="en-US" altLang="en-US" dirty="0"/>
              <a:t>Special Staff Login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969DB1E-175F-C74D-9AC4-1A36395F3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348880"/>
            <a:ext cx="9144000" cy="2448272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5000" b="1" dirty="0">
                <a:solidFill>
                  <a:srgbClr val="92D050"/>
                </a:solidFill>
              </a:rPr>
              <a:t>Student</a:t>
            </a:r>
            <a:r>
              <a:rPr lang="en-US" altLang="en-US" sz="5000" dirty="0">
                <a:solidFill>
                  <a:srgbClr val="92D050"/>
                </a:solidFill>
              </a:rPr>
              <a:t> </a:t>
            </a:r>
            <a:r>
              <a:rPr lang="en-US" altLang="en-US" sz="5000" dirty="0" err="1">
                <a:solidFill>
                  <a:srgbClr val="92D050"/>
                </a:solidFill>
              </a:rPr>
              <a:t>UserName</a:t>
            </a:r>
            <a:endParaRPr lang="en-US" altLang="en-US" sz="5000" dirty="0">
              <a:solidFill>
                <a:srgbClr val="92D05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500" b="1" dirty="0">
              <a:solidFill>
                <a:srgbClr val="00B0F0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5000" b="1" dirty="0">
                <a:solidFill>
                  <a:srgbClr val="00B0F0"/>
                </a:solidFill>
              </a:rPr>
              <a:t>Staff</a:t>
            </a:r>
            <a:r>
              <a:rPr lang="en-US" altLang="en-US" sz="5000" dirty="0">
                <a:solidFill>
                  <a:srgbClr val="00B0F0"/>
                </a:solidFill>
              </a:rPr>
              <a:t> Password</a:t>
            </a:r>
            <a:endParaRPr lang="en-US" altLang="en-US" sz="50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894189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15885</TotalTime>
  <Words>262</Words>
  <Application>Microsoft Macintosh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ＭＳ Ｐゴシック</vt:lpstr>
      <vt:lpstr>Arial</vt:lpstr>
      <vt:lpstr>Blank Presentation</vt:lpstr>
      <vt:lpstr>Picture</vt:lpstr>
      <vt:lpstr>Student-led investigations made easier using Student RiskAssess</vt:lpstr>
      <vt:lpstr>Student RiskAssess</vt:lpstr>
      <vt:lpstr>RiskAssess</vt:lpstr>
      <vt:lpstr>Safety requirements in the Australian Curriculum for Science</vt:lpstr>
      <vt:lpstr>Student RiskAssess</vt:lpstr>
      <vt:lpstr>Logic</vt:lpstr>
      <vt:lpstr>Electronic devices</vt:lpstr>
      <vt:lpstr>Details</vt:lpstr>
      <vt:lpstr>Special Staff Login</vt:lpstr>
      <vt:lpstr>Staff Tools</vt:lpstr>
      <vt:lpstr>Advantages of risk assessments</vt:lpstr>
      <vt:lpstr>Summary of benefits</vt:lpstr>
    </vt:vector>
  </TitlesOfParts>
  <Company>CEIC UNSW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assessment and control of risks</dc:title>
  <dc:creator>Phillip Crisp</dc:creator>
  <cp:lastModifiedBy>Phillip Crisp</cp:lastModifiedBy>
  <cp:revision>168</cp:revision>
  <cp:lastPrinted>2013-04-09T02:36:58Z</cp:lastPrinted>
  <dcterms:created xsi:type="dcterms:W3CDTF">2008-09-14T02:46:40Z</dcterms:created>
  <dcterms:modified xsi:type="dcterms:W3CDTF">2019-06-27T06:23:08Z</dcterms:modified>
</cp:coreProperties>
</file>