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71" r:id="rId3"/>
    <p:sldId id="272" r:id="rId4"/>
    <p:sldId id="297" r:id="rId5"/>
    <p:sldId id="273" r:id="rId6"/>
    <p:sldId id="303" r:id="rId7"/>
    <p:sldId id="274" r:id="rId8"/>
    <p:sldId id="275" r:id="rId9"/>
    <p:sldId id="276" r:id="rId10"/>
    <p:sldId id="277" r:id="rId11"/>
    <p:sldId id="301" r:id="rId12"/>
    <p:sldId id="296" r:id="rId13"/>
    <p:sldId id="281" r:id="rId14"/>
    <p:sldId id="299" r:id="rId15"/>
    <p:sldId id="307" r:id="rId16"/>
    <p:sldId id="295" r:id="rId17"/>
    <p:sldId id="282" r:id="rId18"/>
    <p:sldId id="302" r:id="rId19"/>
    <p:sldId id="284" r:id="rId20"/>
    <p:sldId id="300" r:id="rId21"/>
    <p:sldId id="308" r:id="rId22"/>
    <p:sldId id="292" r:id="rId23"/>
    <p:sldId id="290" r:id="rId24"/>
    <p:sldId id="304" r:id="rId25"/>
    <p:sldId id="305" r:id="rId26"/>
    <p:sldId id="306" r:id="rId27"/>
    <p:sldId id="294" r:id="rId28"/>
    <p:sldId id="298"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0"/>
    <p:restoredTop sz="94648"/>
  </p:normalViewPr>
  <p:slideViewPr>
    <p:cSldViewPr>
      <p:cViewPr varScale="1">
        <p:scale>
          <a:sx n="117" d="100"/>
          <a:sy n="117" d="100"/>
        </p:scale>
        <p:origin x="14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9AD4D-99AF-9448-867C-CE0FA13872D1}" type="datetimeFigureOut">
              <a:rPr lang="en-US" smtClean="0"/>
              <a:t>9/26/22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C618BD-BCAD-214E-8471-1EE7EF1FA988}" type="slidenum">
              <a:rPr lang="en-US" smtClean="0"/>
              <a:t>‹#›</a:t>
            </a:fld>
            <a:endParaRPr lang="en-US"/>
          </a:p>
        </p:txBody>
      </p:sp>
    </p:spTree>
    <p:extLst>
      <p:ext uri="{BB962C8B-B14F-4D97-AF65-F5344CB8AC3E}">
        <p14:creationId xmlns:p14="http://schemas.microsoft.com/office/powerpoint/2010/main" val="12303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first show you how PRA works, then go through some </a:t>
            </a:r>
            <a:r>
              <a:rPr lang="en-US" dirty="0" err="1"/>
              <a:t>favourite</a:t>
            </a:r>
            <a:r>
              <a:rPr lang="en-US" dirty="0"/>
              <a:t> experiments that you might wish to try in the classroom.</a:t>
            </a:r>
          </a:p>
        </p:txBody>
      </p:sp>
      <p:sp>
        <p:nvSpPr>
          <p:cNvPr id="4" name="Slide Number Placeholder 3"/>
          <p:cNvSpPr>
            <a:spLocks noGrp="1"/>
          </p:cNvSpPr>
          <p:nvPr>
            <p:ph type="sldNum" sz="quarter" idx="5"/>
          </p:nvPr>
        </p:nvSpPr>
        <p:spPr/>
        <p:txBody>
          <a:bodyPr/>
          <a:lstStyle/>
          <a:p>
            <a:fld id="{98C618BD-BCAD-214E-8471-1EE7EF1FA988}" type="slidenum">
              <a:rPr lang="en-US" smtClean="0"/>
              <a:t>7</a:t>
            </a:fld>
            <a:endParaRPr lang="en-US"/>
          </a:p>
        </p:txBody>
      </p:sp>
    </p:spTree>
    <p:extLst>
      <p:ext uri="{BB962C8B-B14F-4D97-AF65-F5344CB8AC3E}">
        <p14:creationId xmlns:p14="http://schemas.microsoft.com/office/powerpoint/2010/main" val="148195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Rectangle 4">
            <a:extLst>
              <a:ext uri="{FF2B5EF4-FFF2-40B4-BE49-F238E27FC236}">
                <a16:creationId xmlns:a16="http://schemas.microsoft.com/office/drawing/2014/main" id="{628AF532-D26C-8C45-B93E-5E80A32CE2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7EA70A-9F40-8F45-9B1D-99CEF6BEEF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D2E9C1-6C7B-524E-A36F-A75A9FE46060}"/>
              </a:ext>
            </a:extLst>
          </p:cNvPr>
          <p:cNvSpPr>
            <a:spLocks noGrp="1" noChangeArrowheads="1"/>
          </p:cNvSpPr>
          <p:nvPr>
            <p:ph type="sldNum" sz="quarter" idx="12"/>
          </p:nvPr>
        </p:nvSpPr>
        <p:spPr>
          <a:ln/>
        </p:spPr>
        <p:txBody>
          <a:bodyPr/>
          <a:lstStyle>
            <a:lvl1pPr>
              <a:defRPr/>
            </a:lvl1pPr>
          </a:lstStyle>
          <a:p>
            <a:fld id="{3F9B44B0-0E79-6E44-959C-25EDBA961564}" type="slidenum">
              <a:rPr lang="en-US" altLang="en-US"/>
              <a:pPr/>
              <a:t>‹#›</a:t>
            </a:fld>
            <a:endParaRPr lang="en-US" altLang="en-US"/>
          </a:p>
        </p:txBody>
      </p:sp>
    </p:spTree>
    <p:extLst>
      <p:ext uri="{BB962C8B-B14F-4D97-AF65-F5344CB8AC3E}">
        <p14:creationId xmlns:p14="http://schemas.microsoft.com/office/powerpoint/2010/main" val="395571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a:extLst>
              <a:ext uri="{FF2B5EF4-FFF2-40B4-BE49-F238E27FC236}">
                <a16:creationId xmlns:a16="http://schemas.microsoft.com/office/drawing/2014/main" id="{19D985A4-AAD9-B84B-9222-3E32E293C0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A04DB8-9EA9-2941-835B-E2D5F87B7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20227-3BF8-3849-BBA2-79C678267E14}"/>
              </a:ext>
            </a:extLst>
          </p:cNvPr>
          <p:cNvSpPr>
            <a:spLocks noGrp="1" noChangeArrowheads="1"/>
          </p:cNvSpPr>
          <p:nvPr>
            <p:ph type="sldNum" sz="quarter" idx="12"/>
          </p:nvPr>
        </p:nvSpPr>
        <p:spPr>
          <a:ln/>
        </p:spPr>
        <p:txBody>
          <a:bodyPr/>
          <a:lstStyle>
            <a:lvl1pPr>
              <a:defRPr/>
            </a:lvl1pPr>
          </a:lstStyle>
          <a:p>
            <a:fld id="{EDF0F48C-85BD-6E4A-AB15-3EB344C7CEE5}" type="slidenum">
              <a:rPr lang="en-US" altLang="en-US"/>
              <a:pPr/>
              <a:t>‹#›</a:t>
            </a:fld>
            <a:endParaRPr lang="en-US" altLang="en-US"/>
          </a:p>
        </p:txBody>
      </p:sp>
    </p:spTree>
    <p:extLst>
      <p:ext uri="{BB962C8B-B14F-4D97-AF65-F5344CB8AC3E}">
        <p14:creationId xmlns:p14="http://schemas.microsoft.com/office/powerpoint/2010/main" val="326175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a:extLst>
              <a:ext uri="{FF2B5EF4-FFF2-40B4-BE49-F238E27FC236}">
                <a16:creationId xmlns:a16="http://schemas.microsoft.com/office/drawing/2014/main" id="{3F0E1FA6-14C1-C643-B1A0-EAA8030E66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BE3617-E8E2-D346-9F06-BC838A747D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ADEF1A-1716-B745-95E8-460489C34FEB}"/>
              </a:ext>
            </a:extLst>
          </p:cNvPr>
          <p:cNvSpPr>
            <a:spLocks noGrp="1" noChangeArrowheads="1"/>
          </p:cNvSpPr>
          <p:nvPr>
            <p:ph type="sldNum" sz="quarter" idx="12"/>
          </p:nvPr>
        </p:nvSpPr>
        <p:spPr>
          <a:ln/>
        </p:spPr>
        <p:txBody>
          <a:bodyPr/>
          <a:lstStyle>
            <a:lvl1pPr>
              <a:defRPr/>
            </a:lvl1pPr>
          </a:lstStyle>
          <a:p>
            <a:fld id="{0BAB68CE-D439-E440-AB73-1F11537F852D}" type="slidenum">
              <a:rPr lang="en-US" altLang="en-US"/>
              <a:pPr/>
              <a:t>‹#›</a:t>
            </a:fld>
            <a:endParaRPr lang="en-US" altLang="en-US"/>
          </a:p>
        </p:txBody>
      </p:sp>
    </p:spTree>
    <p:extLst>
      <p:ext uri="{BB962C8B-B14F-4D97-AF65-F5344CB8AC3E}">
        <p14:creationId xmlns:p14="http://schemas.microsoft.com/office/powerpoint/2010/main" val="23691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a:extLst>
              <a:ext uri="{FF2B5EF4-FFF2-40B4-BE49-F238E27FC236}">
                <a16:creationId xmlns:a16="http://schemas.microsoft.com/office/drawing/2014/main" id="{6CDC77F9-56D3-2D4C-9922-C683435384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177EE0-5084-894C-A980-2AD61B2FF8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A13840-DC47-394D-B980-BCDD91FD7808}"/>
              </a:ext>
            </a:extLst>
          </p:cNvPr>
          <p:cNvSpPr>
            <a:spLocks noGrp="1" noChangeArrowheads="1"/>
          </p:cNvSpPr>
          <p:nvPr>
            <p:ph type="sldNum" sz="quarter" idx="12"/>
          </p:nvPr>
        </p:nvSpPr>
        <p:spPr>
          <a:ln/>
        </p:spPr>
        <p:txBody>
          <a:bodyPr/>
          <a:lstStyle>
            <a:lvl1pPr>
              <a:defRPr/>
            </a:lvl1pPr>
          </a:lstStyle>
          <a:p>
            <a:fld id="{CD4099CD-777E-3040-B306-63DCA24BF785}" type="slidenum">
              <a:rPr lang="en-US" altLang="en-US"/>
              <a:pPr/>
              <a:t>‹#›</a:t>
            </a:fld>
            <a:endParaRPr lang="en-US" altLang="en-US"/>
          </a:p>
        </p:txBody>
      </p:sp>
    </p:spTree>
    <p:extLst>
      <p:ext uri="{BB962C8B-B14F-4D97-AF65-F5344CB8AC3E}">
        <p14:creationId xmlns:p14="http://schemas.microsoft.com/office/powerpoint/2010/main" val="27414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Rectangle 4">
            <a:extLst>
              <a:ext uri="{FF2B5EF4-FFF2-40B4-BE49-F238E27FC236}">
                <a16:creationId xmlns:a16="http://schemas.microsoft.com/office/drawing/2014/main" id="{B3836294-C14A-924D-9D33-2E88759EF6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987FE5-579D-0346-88D5-588B74C04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B8C8CE-CE5A-164B-85D7-B5B1396F8179}"/>
              </a:ext>
            </a:extLst>
          </p:cNvPr>
          <p:cNvSpPr>
            <a:spLocks noGrp="1" noChangeArrowheads="1"/>
          </p:cNvSpPr>
          <p:nvPr>
            <p:ph type="sldNum" sz="quarter" idx="12"/>
          </p:nvPr>
        </p:nvSpPr>
        <p:spPr>
          <a:ln/>
        </p:spPr>
        <p:txBody>
          <a:bodyPr/>
          <a:lstStyle>
            <a:lvl1pPr>
              <a:defRPr/>
            </a:lvl1pPr>
          </a:lstStyle>
          <a:p>
            <a:fld id="{27303631-FAA3-D84C-A85D-491F71C76A55}" type="slidenum">
              <a:rPr lang="en-US" altLang="en-US"/>
              <a:pPr/>
              <a:t>‹#›</a:t>
            </a:fld>
            <a:endParaRPr lang="en-US" altLang="en-US"/>
          </a:p>
        </p:txBody>
      </p:sp>
    </p:spTree>
    <p:extLst>
      <p:ext uri="{BB962C8B-B14F-4D97-AF65-F5344CB8AC3E}">
        <p14:creationId xmlns:p14="http://schemas.microsoft.com/office/powerpoint/2010/main" val="282260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Rectangle 4">
            <a:extLst>
              <a:ext uri="{FF2B5EF4-FFF2-40B4-BE49-F238E27FC236}">
                <a16:creationId xmlns:a16="http://schemas.microsoft.com/office/drawing/2014/main" id="{F9AC8C9B-C635-5D4C-9495-59577D949D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810841-E485-5349-ADF4-9AC6B5C0A5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671ECE-7147-7044-8AE5-B9A47FE61320}"/>
              </a:ext>
            </a:extLst>
          </p:cNvPr>
          <p:cNvSpPr>
            <a:spLocks noGrp="1" noChangeArrowheads="1"/>
          </p:cNvSpPr>
          <p:nvPr>
            <p:ph type="sldNum" sz="quarter" idx="12"/>
          </p:nvPr>
        </p:nvSpPr>
        <p:spPr>
          <a:ln/>
        </p:spPr>
        <p:txBody>
          <a:bodyPr/>
          <a:lstStyle>
            <a:lvl1pPr>
              <a:defRPr/>
            </a:lvl1pPr>
          </a:lstStyle>
          <a:p>
            <a:fld id="{6655F930-4494-4B47-93FF-E1817412B32A}" type="slidenum">
              <a:rPr lang="en-US" altLang="en-US"/>
              <a:pPr/>
              <a:t>‹#›</a:t>
            </a:fld>
            <a:endParaRPr lang="en-US" altLang="en-US"/>
          </a:p>
        </p:txBody>
      </p:sp>
    </p:spTree>
    <p:extLst>
      <p:ext uri="{BB962C8B-B14F-4D97-AF65-F5344CB8AC3E}">
        <p14:creationId xmlns:p14="http://schemas.microsoft.com/office/powerpoint/2010/main" val="292493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Rectangle 4">
            <a:extLst>
              <a:ext uri="{FF2B5EF4-FFF2-40B4-BE49-F238E27FC236}">
                <a16:creationId xmlns:a16="http://schemas.microsoft.com/office/drawing/2014/main" id="{84550849-4621-474B-A15C-085CE0121BB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9A46B7A-0651-5548-B19E-2412C55FD8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D1503CA-C911-7547-9240-85C69856002F}"/>
              </a:ext>
            </a:extLst>
          </p:cNvPr>
          <p:cNvSpPr>
            <a:spLocks noGrp="1" noChangeArrowheads="1"/>
          </p:cNvSpPr>
          <p:nvPr>
            <p:ph type="sldNum" sz="quarter" idx="12"/>
          </p:nvPr>
        </p:nvSpPr>
        <p:spPr>
          <a:ln/>
        </p:spPr>
        <p:txBody>
          <a:bodyPr/>
          <a:lstStyle>
            <a:lvl1pPr>
              <a:defRPr/>
            </a:lvl1pPr>
          </a:lstStyle>
          <a:p>
            <a:fld id="{6076C8C6-2629-5141-ABD8-57172CD1209C}" type="slidenum">
              <a:rPr lang="en-US" altLang="en-US"/>
              <a:pPr/>
              <a:t>‹#›</a:t>
            </a:fld>
            <a:endParaRPr lang="en-US" altLang="en-US"/>
          </a:p>
        </p:txBody>
      </p:sp>
    </p:spTree>
    <p:extLst>
      <p:ext uri="{BB962C8B-B14F-4D97-AF65-F5344CB8AC3E}">
        <p14:creationId xmlns:p14="http://schemas.microsoft.com/office/powerpoint/2010/main" val="68460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4">
            <a:extLst>
              <a:ext uri="{FF2B5EF4-FFF2-40B4-BE49-F238E27FC236}">
                <a16:creationId xmlns:a16="http://schemas.microsoft.com/office/drawing/2014/main" id="{78A7C548-5009-F940-9B73-D3A17B0B0DB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7C2D682-F0EA-B742-BBAF-FAC5BD35A5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C16327-E062-1B49-BADC-182715492318}"/>
              </a:ext>
            </a:extLst>
          </p:cNvPr>
          <p:cNvSpPr>
            <a:spLocks noGrp="1" noChangeArrowheads="1"/>
          </p:cNvSpPr>
          <p:nvPr>
            <p:ph type="sldNum" sz="quarter" idx="12"/>
          </p:nvPr>
        </p:nvSpPr>
        <p:spPr>
          <a:ln/>
        </p:spPr>
        <p:txBody>
          <a:bodyPr/>
          <a:lstStyle>
            <a:lvl1pPr>
              <a:defRPr/>
            </a:lvl1pPr>
          </a:lstStyle>
          <a:p>
            <a:fld id="{058F5539-2F87-9D4D-BC6B-F14D16597E82}" type="slidenum">
              <a:rPr lang="en-US" altLang="en-US"/>
              <a:pPr/>
              <a:t>‹#›</a:t>
            </a:fld>
            <a:endParaRPr lang="en-US" altLang="en-US"/>
          </a:p>
        </p:txBody>
      </p:sp>
    </p:spTree>
    <p:extLst>
      <p:ext uri="{BB962C8B-B14F-4D97-AF65-F5344CB8AC3E}">
        <p14:creationId xmlns:p14="http://schemas.microsoft.com/office/powerpoint/2010/main" val="78880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0553AB-CF96-B543-BD4D-CB8F1B063E7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F9BA4CA-97D7-7C41-9039-437FC7A659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7C76512-F5C5-3D45-B661-66A921061B4A}"/>
              </a:ext>
            </a:extLst>
          </p:cNvPr>
          <p:cNvSpPr>
            <a:spLocks noGrp="1" noChangeArrowheads="1"/>
          </p:cNvSpPr>
          <p:nvPr>
            <p:ph type="sldNum" sz="quarter" idx="12"/>
          </p:nvPr>
        </p:nvSpPr>
        <p:spPr>
          <a:ln/>
        </p:spPr>
        <p:txBody>
          <a:bodyPr/>
          <a:lstStyle>
            <a:lvl1pPr>
              <a:defRPr/>
            </a:lvl1pPr>
          </a:lstStyle>
          <a:p>
            <a:fld id="{DB7B12F3-40CC-8A45-85BF-911086780356}" type="slidenum">
              <a:rPr lang="en-US" altLang="en-US"/>
              <a:pPr/>
              <a:t>‹#›</a:t>
            </a:fld>
            <a:endParaRPr lang="en-US" altLang="en-US"/>
          </a:p>
        </p:txBody>
      </p:sp>
    </p:spTree>
    <p:extLst>
      <p:ext uri="{BB962C8B-B14F-4D97-AF65-F5344CB8AC3E}">
        <p14:creationId xmlns:p14="http://schemas.microsoft.com/office/powerpoint/2010/main" val="406672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a:extLst>
              <a:ext uri="{FF2B5EF4-FFF2-40B4-BE49-F238E27FC236}">
                <a16:creationId xmlns:a16="http://schemas.microsoft.com/office/drawing/2014/main" id="{B89FD2D7-6C55-1946-88AE-FF028E3A0A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23DC43-E8A8-6948-ACA1-B6A5B5E5B2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BDF1A8-76A5-3B49-A3FB-98073C52FFB0}"/>
              </a:ext>
            </a:extLst>
          </p:cNvPr>
          <p:cNvSpPr>
            <a:spLocks noGrp="1" noChangeArrowheads="1"/>
          </p:cNvSpPr>
          <p:nvPr>
            <p:ph type="sldNum" sz="quarter" idx="12"/>
          </p:nvPr>
        </p:nvSpPr>
        <p:spPr>
          <a:ln/>
        </p:spPr>
        <p:txBody>
          <a:bodyPr/>
          <a:lstStyle>
            <a:lvl1pPr>
              <a:defRPr/>
            </a:lvl1pPr>
          </a:lstStyle>
          <a:p>
            <a:fld id="{131696B8-3D0B-DF49-AF6D-B3E1586C4962}" type="slidenum">
              <a:rPr lang="en-US" altLang="en-US"/>
              <a:pPr/>
              <a:t>‹#›</a:t>
            </a:fld>
            <a:endParaRPr lang="en-US" altLang="en-US"/>
          </a:p>
        </p:txBody>
      </p:sp>
    </p:spTree>
    <p:extLst>
      <p:ext uri="{BB962C8B-B14F-4D97-AF65-F5344CB8AC3E}">
        <p14:creationId xmlns:p14="http://schemas.microsoft.com/office/powerpoint/2010/main" val="316558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a:extLst>
              <a:ext uri="{FF2B5EF4-FFF2-40B4-BE49-F238E27FC236}">
                <a16:creationId xmlns:a16="http://schemas.microsoft.com/office/drawing/2014/main" id="{DCD69F7C-A1BD-F642-A8A7-5EF62CF7A9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62AB1B-EADC-C849-9B02-7B3AC89177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F33FA0-0D52-EA41-9D71-B12F26929A26}"/>
              </a:ext>
            </a:extLst>
          </p:cNvPr>
          <p:cNvSpPr>
            <a:spLocks noGrp="1" noChangeArrowheads="1"/>
          </p:cNvSpPr>
          <p:nvPr>
            <p:ph type="sldNum" sz="quarter" idx="12"/>
          </p:nvPr>
        </p:nvSpPr>
        <p:spPr>
          <a:ln/>
        </p:spPr>
        <p:txBody>
          <a:bodyPr/>
          <a:lstStyle>
            <a:lvl1pPr>
              <a:defRPr/>
            </a:lvl1pPr>
          </a:lstStyle>
          <a:p>
            <a:fld id="{1A67DF6B-A527-0F44-A255-E0D48B1A39E0}" type="slidenum">
              <a:rPr lang="en-US" altLang="en-US"/>
              <a:pPr/>
              <a:t>‹#›</a:t>
            </a:fld>
            <a:endParaRPr lang="en-US" altLang="en-US"/>
          </a:p>
        </p:txBody>
      </p:sp>
    </p:spTree>
    <p:extLst>
      <p:ext uri="{BB962C8B-B14F-4D97-AF65-F5344CB8AC3E}">
        <p14:creationId xmlns:p14="http://schemas.microsoft.com/office/powerpoint/2010/main" val="406850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7AB1219-1650-9946-97CE-4F3B2E3FAF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5A0FB1-C183-6E42-A3A4-7A9831E5078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B0E8C4A-8179-1E45-A667-954EC1342081}"/>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5919BFD-9935-344F-A02F-71BC5F6FC106}"/>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CD70C78-AEA5-B243-AC35-733D7AACF1C9}"/>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A7046DDC-0293-EC4E-B502-61071B8FC8C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96EBFF3-0A79-E444-B42F-9692F07EAC7A}"/>
              </a:ext>
            </a:extLst>
          </p:cNvPr>
          <p:cNvSpPr>
            <a:spLocks noGrp="1" noChangeArrowheads="1"/>
          </p:cNvSpPr>
          <p:nvPr>
            <p:ph type="ctrTitle"/>
          </p:nvPr>
        </p:nvSpPr>
        <p:spPr>
          <a:xfrm>
            <a:off x="578648" y="2492896"/>
            <a:ext cx="7772400" cy="2223121"/>
          </a:xfrm>
        </p:spPr>
        <p:txBody>
          <a:bodyPr/>
          <a:lstStyle/>
          <a:p>
            <a:pPr eaLnBrk="1" hangingPunct="1"/>
            <a:r>
              <a:rPr lang="en-US" altLang="en-US" dirty="0"/>
              <a:t>Primary STEM:</a:t>
            </a:r>
            <a:br>
              <a:rPr lang="en-US" altLang="en-US" dirty="0"/>
            </a:br>
            <a:r>
              <a:rPr lang="en-US" altLang="en-US" dirty="0"/>
              <a:t>fun examples of safe chemical activities</a:t>
            </a:r>
          </a:p>
        </p:txBody>
      </p:sp>
      <p:sp>
        <p:nvSpPr>
          <p:cNvPr id="13314" name="Rectangle 3">
            <a:extLst>
              <a:ext uri="{FF2B5EF4-FFF2-40B4-BE49-F238E27FC236}">
                <a16:creationId xmlns:a16="http://schemas.microsoft.com/office/drawing/2014/main" id="{B3C26398-F9DE-D44C-A2B2-D99F9E3385E9}"/>
              </a:ext>
            </a:extLst>
          </p:cNvPr>
          <p:cNvSpPr>
            <a:spLocks noGrp="1" noChangeArrowheads="1"/>
          </p:cNvSpPr>
          <p:nvPr>
            <p:ph type="subTitle" idx="1"/>
          </p:nvPr>
        </p:nvSpPr>
        <p:spPr>
          <a:xfrm>
            <a:off x="1264448" y="5085184"/>
            <a:ext cx="6400800" cy="1239416"/>
          </a:xfrm>
        </p:spPr>
        <p:txBody>
          <a:bodyPr/>
          <a:lstStyle/>
          <a:p>
            <a:pPr eaLnBrk="1" hangingPunct="1"/>
            <a:r>
              <a:rPr lang="en-US" altLang="en-US" sz="3600" dirty="0"/>
              <a:t>Eva Crisp, Phillip Crisp and Mia Sharma</a:t>
            </a:r>
          </a:p>
        </p:txBody>
      </p:sp>
      <p:graphicFrame>
        <p:nvGraphicFramePr>
          <p:cNvPr id="13315" name="Object 4">
            <a:extLst>
              <a:ext uri="{FF2B5EF4-FFF2-40B4-BE49-F238E27FC236}">
                <a16:creationId xmlns:a16="http://schemas.microsoft.com/office/drawing/2014/main" id="{31E62E71-3015-0043-9EC1-6AB4B4DE2811}"/>
              </a:ext>
            </a:extLst>
          </p:cNvPr>
          <p:cNvGraphicFramePr>
            <a:graphicFrameLocks noChangeAspect="1"/>
          </p:cNvGraphicFramePr>
          <p:nvPr/>
        </p:nvGraphicFramePr>
        <p:xfrm>
          <a:off x="6324600" y="533400"/>
          <a:ext cx="2005013" cy="1143000"/>
        </p:xfrm>
        <a:graphic>
          <a:graphicData uri="http://schemas.openxmlformats.org/presentationml/2006/ole">
            <mc:AlternateContent xmlns:mc="http://schemas.openxmlformats.org/markup-compatibility/2006">
              <mc:Choice xmlns:v="urn:schemas-microsoft-com:vml" Requires="v">
                <p:oleObj name="Picture" r:id="rId2" imgW="2006600" imgH="1143000" progId="Word.Picture.8">
                  <p:embed/>
                </p:oleObj>
              </mc:Choice>
              <mc:Fallback>
                <p:oleObj name="Picture" r:id="rId2" imgW="2006600" imgH="1143000" progId="Word.Picture.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33400"/>
                        <a:ext cx="2005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3316" name="Picture 2" descr="burning_hair_medium.jpg">
            <a:extLst>
              <a:ext uri="{FF2B5EF4-FFF2-40B4-BE49-F238E27FC236}">
                <a16:creationId xmlns:a16="http://schemas.microsoft.com/office/drawing/2014/main" id="{FFEBDDFD-EBD2-3247-B308-6F4294611F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15888"/>
            <a:ext cx="21605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216D13-8B02-9119-0C60-5ACF7D6B86EC}"/>
              </a:ext>
            </a:extLst>
          </p:cNvPr>
          <p:cNvSpPr txBox="1"/>
          <p:nvPr/>
        </p:nvSpPr>
        <p:spPr>
          <a:xfrm>
            <a:off x="1403648" y="404664"/>
            <a:ext cx="7056784" cy="6370975"/>
          </a:xfrm>
          <a:prstGeom prst="rect">
            <a:avLst/>
          </a:prstGeom>
          <a:noFill/>
        </p:spPr>
        <p:txBody>
          <a:bodyPr wrap="square" rtlCol="0">
            <a:spAutoFit/>
          </a:bodyPr>
          <a:lstStyle/>
          <a:p>
            <a:r>
              <a:rPr lang="en-GB" b="1" dirty="0"/>
              <a:t>Question (what are you trying to find out?)</a:t>
            </a:r>
            <a:endParaRPr lang="en-AU" dirty="0"/>
          </a:p>
          <a:p>
            <a:r>
              <a:rPr lang="en-GB" dirty="0"/>
              <a:t>What will happen to M&amp;Ms when you put them in water?</a:t>
            </a:r>
            <a:endParaRPr lang="en-AU" dirty="0"/>
          </a:p>
          <a:p>
            <a:r>
              <a:rPr lang="en-GB" dirty="0"/>
              <a:t> </a:t>
            </a:r>
            <a:endParaRPr lang="en-AU" dirty="0"/>
          </a:p>
          <a:p>
            <a:r>
              <a:rPr lang="en-GB" b="1" dirty="0"/>
              <a:t>Hypothesis (a guess that you can test)</a:t>
            </a:r>
          </a:p>
          <a:p>
            <a:r>
              <a:rPr lang="en-GB" dirty="0"/>
              <a:t>. . . . . . . . . . . . . . . . . . . . . . . . . . . . . . . . . . . </a:t>
            </a:r>
            <a:endParaRPr lang="en-US" dirty="0"/>
          </a:p>
          <a:p>
            <a:endParaRPr lang="en-AU" dirty="0"/>
          </a:p>
          <a:p>
            <a:r>
              <a:rPr lang="en-GB" b="1" dirty="0"/>
              <a:t>Method (step-by-step list of what you will do)</a:t>
            </a:r>
            <a:endParaRPr lang="en-AU" dirty="0"/>
          </a:p>
          <a:p>
            <a:pPr lvl="0"/>
            <a:r>
              <a:rPr lang="en-GB" dirty="0"/>
              <a:t>Arrange an inner and outer ring of M&amp;Ms on a paper plate on a flat table. The colours can be in any order. It should look a bit like the photo.</a:t>
            </a:r>
            <a:endParaRPr lang="en-AU" dirty="0"/>
          </a:p>
          <a:p>
            <a:pPr lvl="0"/>
            <a:r>
              <a:rPr lang="en-GB" dirty="0"/>
              <a:t>Add water from a bottle slowly:</a:t>
            </a:r>
            <a:endParaRPr lang="en-AU" dirty="0"/>
          </a:p>
          <a:p>
            <a:pPr lvl="0"/>
            <a:r>
              <a:rPr lang="en-GB" dirty="0"/>
              <a:t>• enough to wet all of the bottom of the plate</a:t>
            </a:r>
            <a:endParaRPr lang="en-AU" dirty="0"/>
          </a:p>
          <a:p>
            <a:pPr lvl="0"/>
            <a:r>
              <a:rPr lang="en-GB" dirty="0"/>
              <a:t>• only go about halfway up the side of M&amp;Ms.</a:t>
            </a:r>
            <a:endParaRPr lang="en-AU" dirty="0"/>
          </a:p>
          <a:p>
            <a:pPr lvl="0"/>
            <a:r>
              <a:rPr lang="en-GB" dirty="0"/>
              <a:t>Leave the plate for about 5 minutes and record 3 observations in the table below.</a:t>
            </a:r>
            <a:endParaRPr lang="en-AU" dirty="0"/>
          </a:p>
          <a:p>
            <a:r>
              <a:rPr lang="en-GB" dirty="0"/>
              <a:t> </a:t>
            </a:r>
            <a:endParaRPr lang="en-AU" dirty="0"/>
          </a:p>
        </p:txBody>
      </p:sp>
    </p:spTree>
    <p:extLst>
      <p:ext uri="{BB962C8B-B14F-4D97-AF65-F5344CB8AC3E}">
        <p14:creationId xmlns:p14="http://schemas.microsoft.com/office/powerpoint/2010/main" val="4128591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1BB9-4808-68A9-8840-FBD875798C5B}"/>
              </a:ext>
            </a:extLst>
          </p:cNvPr>
          <p:cNvSpPr>
            <a:spLocks noGrp="1"/>
          </p:cNvSpPr>
          <p:nvPr>
            <p:ph type="title"/>
          </p:nvPr>
        </p:nvSpPr>
        <p:spPr>
          <a:xfrm>
            <a:off x="810794" y="116632"/>
            <a:ext cx="7772400" cy="1143000"/>
          </a:xfrm>
        </p:spPr>
        <p:txBody>
          <a:bodyPr/>
          <a:lstStyle/>
          <a:p>
            <a:r>
              <a:rPr lang="en-US" sz="3600" dirty="0"/>
              <a:t>M&amp;Ms with water</a:t>
            </a:r>
          </a:p>
        </p:txBody>
      </p:sp>
      <p:pic>
        <p:nvPicPr>
          <p:cNvPr id="7" name="Picture 6">
            <a:extLst>
              <a:ext uri="{FF2B5EF4-FFF2-40B4-BE49-F238E27FC236}">
                <a16:creationId xmlns:a16="http://schemas.microsoft.com/office/drawing/2014/main" id="{63DA468D-D5D6-884F-15A3-0CBCC363848E}"/>
              </a:ext>
            </a:extLst>
          </p:cNvPr>
          <p:cNvPicPr>
            <a:picLocks noChangeAspect="1"/>
          </p:cNvPicPr>
          <p:nvPr/>
        </p:nvPicPr>
        <p:blipFill>
          <a:blip r:embed="rId2"/>
          <a:stretch>
            <a:fillRect/>
          </a:stretch>
        </p:blipFill>
        <p:spPr>
          <a:xfrm>
            <a:off x="1979712" y="1170790"/>
            <a:ext cx="5434565" cy="5661248"/>
          </a:xfrm>
          <a:prstGeom prst="rect">
            <a:avLst/>
          </a:prstGeom>
        </p:spPr>
      </p:pic>
    </p:spTree>
    <p:extLst>
      <p:ext uri="{BB962C8B-B14F-4D97-AF65-F5344CB8AC3E}">
        <p14:creationId xmlns:p14="http://schemas.microsoft.com/office/powerpoint/2010/main" val="2956521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E78E44-BA09-9FF2-2B63-6FE24BD81C82}"/>
              </a:ext>
            </a:extLst>
          </p:cNvPr>
          <p:cNvSpPr txBox="1"/>
          <p:nvPr/>
        </p:nvSpPr>
        <p:spPr>
          <a:xfrm>
            <a:off x="827584" y="692696"/>
            <a:ext cx="7272808" cy="6370975"/>
          </a:xfrm>
          <a:prstGeom prst="rect">
            <a:avLst/>
          </a:prstGeom>
          <a:noFill/>
        </p:spPr>
        <p:txBody>
          <a:bodyPr wrap="square" rtlCol="0">
            <a:spAutoFit/>
          </a:bodyPr>
          <a:lstStyle/>
          <a:p>
            <a:r>
              <a:rPr lang="en-AU" b="1" dirty="0"/>
              <a:t>Observations</a:t>
            </a:r>
            <a:endParaRPr lang="en-AU" dirty="0"/>
          </a:p>
          <a:p>
            <a:r>
              <a:rPr lang="en-GB" b="1" dirty="0"/>
              <a:t>(what you see, hear, smell or touch)</a:t>
            </a:r>
            <a:r>
              <a:rPr lang="en-AU" dirty="0"/>
              <a:t> </a:t>
            </a:r>
          </a:p>
          <a:p>
            <a:r>
              <a:rPr lang="en-GB" dirty="0"/>
              <a:t>(1) . . . . . . . . . . . . . . . . . . . . . . . . . . . . . . . . . . . . </a:t>
            </a:r>
            <a:endParaRPr lang="en-AU" dirty="0"/>
          </a:p>
          <a:p>
            <a:r>
              <a:rPr lang="en-GB" dirty="0"/>
              <a:t>(2) . . . . . . . . . . . . . . . . . . . . . . . . . . . . . . . . . . . . </a:t>
            </a:r>
            <a:endParaRPr lang="en-AU" dirty="0"/>
          </a:p>
          <a:p>
            <a:r>
              <a:rPr lang="en-GB" dirty="0"/>
              <a:t>(3) . . . . . . . . . . . . . . . . . . . . . . . . . . . . . . . . . . . .</a:t>
            </a:r>
          </a:p>
          <a:p>
            <a:r>
              <a:rPr lang="en-GB" dirty="0"/>
              <a:t>Draw a diagram of the colours on the plate </a:t>
            </a:r>
            <a:endParaRPr lang="en-AU" dirty="0"/>
          </a:p>
          <a:p>
            <a:endParaRPr lang="en-AU" dirty="0"/>
          </a:p>
          <a:p>
            <a:r>
              <a:rPr lang="en-GB" b="1" dirty="0"/>
              <a:t>Discussion</a:t>
            </a:r>
          </a:p>
          <a:p>
            <a:r>
              <a:rPr lang="en-GB" b="1" dirty="0"/>
              <a:t>(Why did you get those results? What further experiments could you conduct?)</a:t>
            </a:r>
            <a:endParaRPr lang="en-AU" dirty="0"/>
          </a:p>
          <a:p>
            <a:r>
              <a:rPr lang="en-GB" dirty="0"/>
              <a:t>. . . . . . . . . . . . . . . . . . . . . . . . . . . . . . . . . . . . </a:t>
            </a:r>
            <a:endParaRPr lang="en-AU" dirty="0"/>
          </a:p>
          <a:p>
            <a:r>
              <a:rPr lang="en-GB" dirty="0"/>
              <a:t>. . . . . . . . . . . . . . . . . . . . . . . . . . . . . . . . . . . . </a:t>
            </a:r>
            <a:endParaRPr lang="en-AU" dirty="0"/>
          </a:p>
          <a:p>
            <a:endParaRPr lang="en-AU" dirty="0"/>
          </a:p>
          <a:p>
            <a:r>
              <a:rPr lang="en-GB" b="1" dirty="0"/>
              <a:t>Conclusion</a:t>
            </a:r>
          </a:p>
          <a:p>
            <a:r>
              <a:rPr lang="en-GB" b="1" dirty="0"/>
              <a:t>(Did your results support your hypothesis?) </a:t>
            </a:r>
            <a:endParaRPr lang="en-AU" dirty="0"/>
          </a:p>
          <a:p>
            <a:r>
              <a:rPr lang="en-GB" dirty="0"/>
              <a:t>. . . . . . . . . . . . . . . . . . . . . . . . . . . . . . . . . . . . </a:t>
            </a:r>
          </a:p>
          <a:p>
            <a:endParaRPr lang="en-AU" dirty="0"/>
          </a:p>
        </p:txBody>
      </p:sp>
    </p:spTree>
    <p:extLst>
      <p:ext uri="{BB962C8B-B14F-4D97-AF65-F5344CB8AC3E}">
        <p14:creationId xmlns:p14="http://schemas.microsoft.com/office/powerpoint/2010/main" val="28927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3DFB1-D9C4-9BB3-4B3C-6D17D4371955}"/>
              </a:ext>
            </a:extLst>
          </p:cNvPr>
          <p:cNvPicPr>
            <a:picLocks noChangeAspect="1"/>
          </p:cNvPicPr>
          <p:nvPr/>
        </p:nvPicPr>
        <p:blipFill>
          <a:blip r:embed="rId2"/>
          <a:stretch>
            <a:fillRect/>
          </a:stretch>
        </p:blipFill>
        <p:spPr>
          <a:xfrm>
            <a:off x="1123950" y="1631950"/>
            <a:ext cx="6896100" cy="3594100"/>
          </a:xfrm>
          <a:prstGeom prst="rect">
            <a:avLst/>
          </a:prstGeom>
        </p:spPr>
      </p:pic>
      <p:sp>
        <p:nvSpPr>
          <p:cNvPr id="2" name="TextBox 1">
            <a:extLst>
              <a:ext uri="{FF2B5EF4-FFF2-40B4-BE49-F238E27FC236}">
                <a16:creationId xmlns:a16="http://schemas.microsoft.com/office/drawing/2014/main" id="{2F11BBC5-8C97-EB39-9DE8-596BB7B3A074}"/>
              </a:ext>
            </a:extLst>
          </p:cNvPr>
          <p:cNvSpPr txBox="1"/>
          <p:nvPr/>
        </p:nvSpPr>
        <p:spPr>
          <a:xfrm>
            <a:off x="1123950" y="404664"/>
            <a:ext cx="7120458" cy="646331"/>
          </a:xfrm>
          <a:prstGeom prst="rect">
            <a:avLst/>
          </a:prstGeom>
          <a:noFill/>
        </p:spPr>
        <p:txBody>
          <a:bodyPr wrap="square" rtlCol="0">
            <a:spAutoFit/>
          </a:bodyPr>
          <a:lstStyle/>
          <a:p>
            <a:pPr algn="ctr"/>
            <a:r>
              <a:rPr lang="en-AU" sz="3600" dirty="0"/>
              <a:t>Half a blue M&amp;M</a:t>
            </a:r>
            <a:endParaRPr lang="en-US" sz="3600" dirty="0"/>
          </a:p>
        </p:txBody>
      </p:sp>
    </p:spTree>
    <p:extLst>
      <p:ext uri="{BB962C8B-B14F-4D97-AF65-F5344CB8AC3E}">
        <p14:creationId xmlns:p14="http://schemas.microsoft.com/office/powerpoint/2010/main" val="3509460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9099-FBD0-6F26-7589-5CB4ABAC8B81}"/>
              </a:ext>
            </a:extLst>
          </p:cNvPr>
          <p:cNvSpPr>
            <a:spLocks noGrp="1"/>
          </p:cNvSpPr>
          <p:nvPr>
            <p:ph type="title"/>
          </p:nvPr>
        </p:nvSpPr>
        <p:spPr/>
        <p:txBody>
          <a:bodyPr/>
          <a:lstStyle/>
          <a:p>
            <a:r>
              <a:rPr lang="en-US" sz="3600" dirty="0"/>
              <a:t>Explanations</a:t>
            </a:r>
          </a:p>
        </p:txBody>
      </p:sp>
      <p:sp>
        <p:nvSpPr>
          <p:cNvPr id="3" name="Content Placeholder 2">
            <a:extLst>
              <a:ext uri="{FF2B5EF4-FFF2-40B4-BE49-F238E27FC236}">
                <a16:creationId xmlns:a16="http://schemas.microsoft.com/office/drawing/2014/main" id="{B105DBF2-2CA3-46B7-1786-5FAF5C83BDFD}"/>
              </a:ext>
            </a:extLst>
          </p:cNvPr>
          <p:cNvSpPr>
            <a:spLocks noGrp="1"/>
          </p:cNvSpPr>
          <p:nvPr>
            <p:ph idx="1"/>
          </p:nvPr>
        </p:nvSpPr>
        <p:spPr/>
        <p:txBody>
          <a:bodyPr/>
          <a:lstStyle/>
          <a:p>
            <a:r>
              <a:rPr lang="en-US" dirty="0" err="1"/>
              <a:t>Coloured</a:t>
            </a:r>
            <a:r>
              <a:rPr lang="en-US" dirty="0"/>
              <a:t> dye is in the surface layer</a:t>
            </a:r>
          </a:p>
          <a:p>
            <a:r>
              <a:rPr lang="en-US" dirty="0"/>
              <a:t>Dye is soluble in water</a:t>
            </a:r>
          </a:p>
          <a:p>
            <a:r>
              <a:rPr lang="en-US" dirty="0"/>
              <a:t>Dye is spread by diffusion and water currents</a:t>
            </a:r>
          </a:p>
          <a:p>
            <a:r>
              <a:rPr lang="en-US" dirty="0"/>
              <a:t>Dyes interact to produce new </a:t>
            </a:r>
            <a:r>
              <a:rPr lang="en-US" dirty="0" err="1"/>
              <a:t>colours</a:t>
            </a:r>
            <a:br>
              <a:rPr lang="en-US" dirty="0"/>
            </a:br>
            <a:r>
              <a:rPr lang="en-US" dirty="0"/>
              <a:t>e.g. blue + yellow = green</a:t>
            </a:r>
          </a:p>
        </p:txBody>
      </p:sp>
    </p:spTree>
    <p:extLst>
      <p:ext uri="{BB962C8B-B14F-4D97-AF65-F5344CB8AC3E}">
        <p14:creationId xmlns:p14="http://schemas.microsoft.com/office/powerpoint/2010/main" val="9353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9099-FBD0-6F26-7589-5CB4ABAC8B81}"/>
              </a:ext>
            </a:extLst>
          </p:cNvPr>
          <p:cNvSpPr>
            <a:spLocks noGrp="1"/>
          </p:cNvSpPr>
          <p:nvPr>
            <p:ph type="title"/>
          </p:nvPr>
        </p:nvSpPr>
        <p:spPr>
          <a:xfrm>
            <a:off x="2267744" y="316389"/>
            <a:ext cx="4104456" cy="587152"/>
          </a:xfrm>
        </p:spPr>
        <p:txBody>
          <a:bodyPr/>
          <a:lstStyle/>
          <a:p>
            <a:r>
              <a:rPr lang="en-US" sz="3600" dirty="0"/>
              <a:t>Learning skills</a:t>
            </a:r>
          </a:p>
        </p:txBody>
      </p:sp>
      <p:sp>
        <p:nvSpPr>
          <p:cNvPr id="3" name="Content Placeholder 2">
            <a:extLst>
              <a:ext uri="{FF2B5EF4-FFF2-40B4-BE49-F238E27FC236}">
                <a16:creationId xmlns:a16="http://schemas.microsoft.com/office/drawing/2014/main" id="{B105DBF2-2CA3-46B7-1786-5FAF5C83BDFD}"/>
              </a:ext>
            </a:extLst>
          </p:cNvPr>
          <p:cNvSpPr>
            <a:spLocks noGrp="1"/>
          </p:cNvSpPr>
          <p:nvPr>
            <p:ph idx="1"/>
          </p:nvPr>
        </p:nvSpPr>
        <p:spPr>
          <a:xfrm>
            <a:off x="3131840" y="903541"/>
            <a:ext cx="4752528" cy="1890936"/>
          </a:xfrm>
        </p:spPr>
        <p:txBody>
          <a:bodyPr/>
          <a:lstStyle/>
          <a:p>
            <a:r>
              <a:rPr lang="en-US" dirty="0"/>
              <a:t>observation</a:t>
            </a:r>
          </a:p>
          <a:p>
            <a:r>
              <a:rPr lang="en-US" dirty="0"/>
              <a:t>descriptive writing</a:t>
            </a:r>
          </a:p>
          <a:p>
            <a:r>
              <a:rPr lang="en-US" dirty="0"/>
              <a:t>scientific thinking</a:t>
            </a:r>
          </a:p>
          <a:p>
            <a:r>
              <a:rPr lang="en-US" dirty="0"/>
              <a:t>art</a:t>
            </a:r>
            <a:br>
              <a:rPr lang="en-US" dirty="0"/>
            </a:br>
            <a:endParaRPr lang="en-US" dirty="0"/>
          </a:p>
        </p:txBody>
      </p:sp>
      <p:sp>
        <p:nvSpPr>
          <p:cNvPr id="6" name="Title 1">
            <a:extLst>
              <a:ext uri="{FF2B5EF4-FFF2-40B4-BE49-F238E27FC236}">
                <a16:creationId xmlns:a16="http://schemas.microsoft.com/office/drawing/2014/main" id="{47FCF6DB-E8BB-D65F-9A64-D5FB8A6553C3}"/>
              </a:ext>
            </a:extLst>
          </p:cNvPr>
          <p:cNvSpPr txBox="1">
            <a:spLocks/>
          </p:cNvSpPr>
          <p:nvPr/>
        </p:nvSpPr>
        <p:spPr bwMode="auto">
          <a:xfrm>
            <a:off x="2267744" y="3769948"/>
            <a:ext cx="3456384" cy="58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600" kern="0" dirty="0"/>
              <a:t>Topic links</a:t>
            </a:r>
          </a:p>
        </p:txBody>
      </p:sp>
      <p:sp>
        <p:nvSpPr>
          <p:cNvPr id="7" name="Content Placeholder 2">
            <a:extLst>
              <a:ext uri="{FF2B5EF4-FFF2-40B4-BE49-F238E27FC236}">
                <a16:creationId xmlns:a16="http://schemas.microsoft.com/office/drawing/2014/main" id="{60DFC6E4-73D1-0F85-21F5-8B5800EA2111}"/>
              </a:ext>
            </a:extLst>
          </p:cNvPr>
          <p:cNvSpPr txBox="1">
            <a:spLocks/>
          </p:cNvSpPr>
          <p:nvPr/>
        </p:nvSpPr>
        <p:spPr bwMode="auto">
          <a:xfrm>
            <a:off x="3131840" y="4415755"/>
            <a:ext cx="3600400" cy="189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kern="0" dirty="0" err="1"/>
              <a:t>colour</a:t>
            </a:r>
            <a:endParaRPr lang="en-US" kern="0" dirty="0"/>
          </a:p>
          <a:p>
            <a:r>
              <a:rPr lang="en-US" kern="0" dirty="0"/>
              <a:t>eyes</a:t>
            </a:r>
          </a:p>
          <a:p>
            <a:r>
              <a:rPr lang="en-US" kern="0" dirty="0"/>
              <a:t>rainbows</a:t>
            </a:r>
            <a:br>
              <a:rPr lang="en-US" kern="0" dirty="0"/>
            </a:br>
            <a:endParaRPr lang="en-US" kern="0" dirty="0"/>
          </a:p>
        </p:txBody>
      </p:sp>
    </p:spTree>
    <p:extLst>
      <p:ext uri="{BB962C8B-B14F-4D97-AF65-F5344CB8AC3E}">
        <p14:creationId xmlns:p14="http://schemas.microsoft.com/office/powerpoint/2010/main" val="86903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64452" y="188640"/>
            <a:ext cx="7772400" cy="648072"/>
          </a:xfrm>
        </p:spPr>
        <p:txBody>
          <a:bodyPr anchor="t"/>
          <a:lstStyle/>
          <a:p>
            <a:r>
              <a:rPr lang="en-AU" sz="3600" dirty="0"/>
              <a:t>Investigating inks</a:t>
            </a:r>
            <a:br>
              <a:rPr lang="en-AU" sz="3600" dirty="0">
                <a:solidFill>
                  <a:srgbClr val="FF0000"/>
                </a:solidFill>
              </a:rPr>
            </a:br>
            <a:br>
              <a:rPr lang="en-AU" sz="3600" dirty="0"/>
            </a:br>
            <a:endParaRPr lang="en-US" sz="3600" dirty="0"/>
          </a:p>
        </p:txBody>
      </p:sp>
      <p:pic>
        <p:nvPicPr>
          <p:cNvPr id="6" name="Picture 5">
            <a:extLst>
              <a:ext uri="{FF2B5EF4-FFF2-40B4-BE49-F238E27FC236}">
                <a16:creationId xmlns:a16="http://schemas.microsoft.com/office/drawing/2014/main" id="{683776A0-A564-C0BE-8D07-EE81BCF6C34E}"/>
              </a:ext>
            </a:extLst>
          </p:cNvPr>
          <p:cNvPicPr>
            <a:picLocks noChangeAspect="1"/>
          </p:cNvPicPr>
          <p:nvPr/>
        </p:nvPicPr>
        <p:blipFill>
          <a:blip r:embed="rId2"/>
          <a:stretch>
            <a:fillRect/>
          </a:stretch>
        </p:blipFill>
        <p:spPr>
          <a:xfrm>
            <a:off x="2341020" y="908720"/>
            <a:ext cx="4461960" cy="5949280"/>
          </a:xfrm>
          <a:prstGeom prst="rect">
            <a:avLst/>
          </a:prstGeom>
        </p:spPr>
      </p:pic>
    </p:spTree>
    <p:extLst>
      <p:ext uri="{BB962C8B-B14F-4D97-AF65-F5344CB8AC3E}">
        <p14:creationId xmlns:p14="http://schemas.microsoft.com/office/powerpoint/2010/main" val="202350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A93B83-A90B-24AF-A329-D775385FA2A6}"/>
              </a:ext>
            </a:extLst>
          </p:cNvPr>
          <p:cNvSpPr txBox="1"/>
          <p:nvPr/>
        </p:nvSpPr>
        <p:spPr>
          <a:xfrm>
            <a:off x="971600" y="260648"/>
            <a:ext cx="7776864" cy="6370975"/>
          </a:xfrm>
          <a:prstGeom prst="rect">
            <a:avLst/>
          </a:prstGeom>
          <a:noFill/>
        </p:spPr>
        <p:txBody>
          <a:bodyPr wrap="square" rtlCol="0">
            <a:spAutoFit/>
          </a:bodyPr>
          <a:lstStyle/>
          <a:p>
            <a:r>
              <a:rPr lang="en-GB" b="1" dirty="0"/>
              <a:t>Question (what are you trying to find out?)</a:t>
            </a:r>
            <a:endParaRPr lang="en-AU" dirty="0"/>
          </a:p>
          <a:p>
            <a:r>
              <a:rPr lang="en-GB" dirty="0"/>
              <a:t>What colours are different inks made from?</a:t>
            </a:r>
            <a:endParaRPr lang="en-AU" dirty="0"/>
          </a:p>
          <a:p>
            <a:r>
              <a:rPr lang="en-GB" dirty="0"/>
              <a:t> </a:t>
            </a:r>
            <a:endParaRPr lang="en-AU" dirty="0"/>
          </a:p>
          <a:p>
            <a:r>
              <a:rPr lang="en-GB" b="1" dirty="0"/>
              <a:t>Hypothesis (a guess that you can test)</a:t>
            </a:r>
            <a:endParaRPr lang="en-AU" dirty="0"/>
          </a:p>
          <a:p>
            <a:r>
              <a:rPr lang="en-GB" dirty="0"/>
              <a:t>. . . . . . . . . . . . . . . . . . . . . . . . . . . . . . . . . . . </a:t>
            </a:r>
          </a:p>
          <a:p>
            <a:r>
              <a:rPr lang="en-GB" b="1" dirty="0"/>
              <a:t>Method (step-by-step list of what you will do)</a:t>
            </a:r>
            <a:endParaRPr lang="en-AU" dirty="0"/>
          </a:p>
          <a:p>
            <a:pPr lvl="0"/>
            <a:r>
              <a:rPr lang="en-AU" dirty="0"/>
              <a:t>Prepare the filter paper.</a:t>
            </a:r>
          </a:p>
          <a:p>
            <a:pPr lvl="0"/>
            <a:r>
              <a:rPr lang="en-AU" dirty="0"/>
              <a:t>Using the 3 different coloured pens, place an ink dot of each colour on top of the pencil dot. Leave the pen on the paper for about a second, so that the ink spreads a little and makes a slightly larger dot. </a:t>
            </a:r>
          </a:p>
          <a:p>
            <a:pPr lvl="0"/>
            <a:r>
              <a:rPr lang="en-AU" dirty="0"/>
              <a:t>Pour a very small volume of water into the cup. Just enough to cover the bottom fully. The water should be less than half a centimetre deep.</a:t>
            </a:r>
          </a:p>
          <a:p>
            <a:pPr lvl="0"/>
            <a:r>
              <a:rPr lang="en-AU" dirty="0"/>
              <a:t>Put the filter paper into the cup carefully, so it stands up on the bottom of the cup. The coloured ink dots should be slightly above the waterline. Watch and wait!</a:t>
            </a:r>
          </a:p>
        </p:txBody>
      </p:sp>
    </p:spTree>
    <p:extLst>
      <p:ext uri="{BB962C8B-B14F-4D97-AF65-F5344CB8AC3E}">
        <p14:creationId xmlns:p14="http://schemas.microsoft.com/office/powerpoint/2010/main" val="397225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CF3B-5CB5-F178-68C1-909E814C0542}"/>
              </a:ext>
            </a:extLst>
          </p:cNvPr>
          <p:cNvSpPr>
            <a:spLocks noGrp="1"/>
          </p:cNvSpPr>
          <p:nvPr>
            <p:ph type="title"/>
          </p:nvPr>
        </p:nvSpPr>
        <p:spPr>
          <a:xfrm>
            <a:off x="696608" y="260648"/>
            <a:ext cx="7772400" cy="587152"/>
          </a:xfrm>
        </p:spPr>
        <p:txBody>
          <a:bodyPr/>
          <a:lstStyle/>
          <a:p>
            <a:r>
              <a:rPr lang="en-US" sz="3600" dirty="0"/>
              <a:t>Chromatogram</a:t>
            </a:r>
          </a:p>
        </p:txBody>
      </p:sp>
      <p:pic>
        <p:nvPicPr>
          <p:cNvPr id="7" name="Picture 6">
            <a:extLst>
              <a:ext uri="{FF2B5EF4-FFF2-40B4-BE49-F238E27FC236}">
                <a16:creationId xmlns:a16="http://schemas.microsoft.com/office/drawing/2014/main" id="{A81F7EA1-5F49-C409-9520-2FD49A4D5998}"/>
              </a:ext>
            </a:extLst>
          </p:cNvPr>
          <p:cNvPicPr>
            <a:picLocks noChangeAspect="1"/>
          </p:cNvPicPr>
          <p:nvPr/>
        </p:nvPicPr>
        <p:blipFill>
          <a:blip r:embed="rId2"/>
          <a:stretch>
            <a:fillRect/>
          </a:stretch>
        </p:blipFill>
        <p:spPr>
          <a:xfrm>
            <a:off x="2017628" y="916721"/>
            <a:ext cx="5108743" cy="5941279"/>
          </a:xfrm>
          <a:prstGeom prst="rect">
            <a:avLst/>
          </a:prstGeom>
        </p:spPr>
      </p:pic>
    </p:spTree>
    <p:extLst>
      <p:ext uri="{BB962C8B-B14F-4D97-AF65-F5344CB8AC3E}">
        <p14:creationId xmlns:p14="http://schemas.microsoft.com/office/powerpoint/2010/main" val="1134224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33138B-273F-C18A-654C-D21C01325A9F}"/>
              </a:ext>
            </a:extLst>
          </p:cNvPr>
          <p:cNvSpPr txBox="1"/>
          <p:nvPr/>
        </p:nvSpPr>
        <p:spPr>
          <a:xfrm>
            <a:off x="1115616" y="152398"/>
            <a:ext cx="7344816" cy="6740307"/>
          </a:xfrm>
          <a:prstGeom prst="rect">
            <a:avLst/>
          </a:prstGeom>
          <a:noFill/>
        </p:spPr>
        <p:txBody>
          <a:bodyPr wrap="square" rtlCol="0">
            <a:spAutoFit/>
          </a:bodyPr>
          <a:lstStyle/>
          <a:p>
            <a:r>
              <a:rPr lang="en-AU" b="1" dirty="0"/>
              <a:t>Observations</a:t>
            </a:r>
            <a:endParaRPr lang="en-AU" dirty="0"/>
          </a:p>
          <a:p>
            <a:r>
              <a:rPr lang="en-GB" b="1" dirty="0"/>
              <a:t>(what you see, hear, smell or touch)</a:t>
            </a:r>
            <a:r>
              <a:rPr lang="en-AU" dirty="0"/>
              <a:t> </a:t>
            </a:r>
          </a:p>
          <a:p>
            <a:r>
              <a:rPr lang="en-GB" dirty="0"/>
              <a:t>General observations. . . . . . . . . . . . . . . . . . . . . . . . </a:t>
            </a:r>
            <a:endParaRPr lang="en-AU" dirty="0"/>
          </a:p>
          <a:p>
            <a:r>
              <a:rPr lang="en-GB" dirty="0"/>
              <a:t>Colour 1 . . . . . . . . . . . . . . . . . . . . . . . . . . . . . . . . . . </a:t>
            </a:r>
            <a:endParaRPr lang="en-AU" dirty="0"/>
          </a:p>
          <a:p>
            <a:r>
              <a:rPr lang="en-GB" dirty="0"/>
              <a:t>Colour 2 . . . . . . . . . . . . . . . . . . . . . . . . . . . . . . . . . . </a:t>
            </a:r>
            <a:endParaRPr lang="en-AU" dirty="0"/>
          </a:p>
          <a:p>
            <a:r>
              <a:rPr lang="en-GB" dirty="0"/>
              <a:t>Colour 3 . . . . . . . . . . . . . . . . . . . . . . . . . . . . . . . . . . </a:t>
            </a:r>
            <a:endParaRPr lang="en-AU" dirty="0"/>
          </a:p>
          <a:p>
            <a:r>
              <a:rPr lang="en-AU" dirty="0"/>
              <a:t>Draw the chromatogram</a:t>
            </a:r>
          </a:p>
          <a:p>
            <a:r>
              <a:rPr lang="en-AU" dirty="0"/>
              <a:t>Measure distances travelled by water and each spot</a:t>
            </a:r>
          </a:p>
          <a:p>
            <a:r>
              <a:rPr lang="en-AU" dirty="0"/>
              <a:t>Calculate ratios of distances travelled</a:t>
            </a:r>
          </a:p>
          <a:p>
            <a:endParaRPr lang="en-AU" dirty="0"/>
          </a:p>
          <a:p>
            <a:r>
              <a:rPr lang="en-GB" b="1" dirty="0"/>
              <a:t>Discussion</a:t>
            </a:r>
          </a:p>
          <a:p>
            <a:r>
              <a:rPr lang="en-GB" b="1" dirty="0"/>
              <a:t>(Why did you get those results? What further experiments could you conduct?)</a:t>
            </a:r>
            <a:endParaRPr lang="en-AU" dirty="0"/>
          </a:p>
          <a:p>
            <a:r>
              <a:rPr lang="en-GB" dirty="0"/>
              <a:t>. . . . . . . . . . . . . . . . . . . . . . . . . . . . . . . . . . . . </a:t>
            </a:r>
            <a:endParaRPr lang="en-AU" dirty="0"/>
          </a:p>
          <a:p>
            <a:endParaRPr lang="en-AU" dirty="0"/>
          </a:p>
          <a:p>
            <a:r>
              <a:rPr lang="en-GB" b="1" dirty="0"/>
              <a:t>Conclusion</a:t>
            </a:r>
          </a:p>
          <a:p>
            <a:r>
              <a:rPr lang="en-GB" b="1" dirty="0"/>
              <a:t>(Did your results support your hypothesis?) </a:t>
            </a:r>
            <a:endParaRPr lang="en-AU" dirty="0"/>
          </a:p>
          <a:p>
            <a:r>
              <a:rPr lang="en-GB" dirty="0"/>
              <a:t>. . . . . . . . . . . . . . . . . . . . . . . . . . . . . . . . . . . . </a:t>
            </a:r>
          </a:p>
        </p:txBody>
      </p:sp>
    </p:spTree>
    <p:extLst>
      <p:ext uri="{BB962C8B-B14F-4D97-AF65-F5344CB8AC3E}">
        <p14:creationId xmlns:p14="http://schemas.microsoft.com/office/powerpoint/2010/main" val="1995484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64452" y="188640"/>
            <a:ext cx="7772400" cy="648072"/>
          </a:xfrm>
        </p:spPr>
        <p:txBody>
          <a:bodyPr anchor="t"/>
          <a:lstStyle/>
          <a:p>
            <a:r>
              <a:rPr lang="en-AU" sz="3600" dirty="0"/>
              <a:t>Engagement</a:t>
            </a:r>
            <a:br>
              <a:rPr lang="en-AU" sz="3600" dirty="0"/>
            </a:br>
            <a:endParaRPr lang="en-US" sz="3600" dirty="0"/>
          </a:p>
        </p:txBody>
      </p:sp>
      <p:sp>
        <p:nvSpPr>
          <p:cNvPr id="3" name="Content Placeholder 2">
            <a:extLst>
              <a:ext uri="{FF2B5EF4-FFF2-40B4-BE49-F238E27FC236}">
                <a16:creationId xmlns:a16="http://schemas.microsoft.com/office/drawing/2014/main" id="{CCB9FD71-12BA-0E4F-853B-9A219317D16A}"/>
              </a:ext>
            </a:extLst>
          </p:cNvPr>
          <p:cNvSpPr>
            <a:spLocks noGrp="1"/>
          </p:cNvSpPr>
          <p:nvPr>
            <p:ph idx="1"/>
          </p:nvPr>
        </p:nvSpPr>
        <p:spPr>
          <a:xfrm>
            <a:off x="2411760" y="1268760"/>
            <a:ext cx="4608512" cy="4932548"/>
          </a:xfrm>
        </p:spPr>
        <p:txBody>
          <a:bodyPr/>
          <a:lstStyle/>
          <a:p>
            <a:pPr marL="0" indent="0">
              <a:buNone/>
            </a:pPr>
            <a:r>
              <a:rPr lang="en-AU" dirty="0"/>
              <a:t>    • bright colour(s)</a:t>
            </a:r>
          </a:p>
          <a:p>
            <a:pPr marL="0" indent="0">
              <a:buNone/>
            </a:pPr>
            <a:r>
              <a:rPr lang="en-AU" dirty="0"/>
              <a:t>    • movement</a:t>
            </a:r>
          </a:p>
          <a:p>
            <a:pPr marL="0" indent="0">
              <a:buNone/>
            </a:pPr>
            <a:r>
              <a:rPr lang="en-AU" dirty="0"/>
              <a:t>    • smell</a:t>
            </a:r>
          </a:p>
          <a:p>
            <a:pPr marL="0" indent="0">
              <a:buNone/>
            </a:pPr>
            <a:r>
              <a:rPr lang="en-AU" dirty="0"/>
              <a:t>    • noise</a:t>
            </a:r>
          </a:p>
          <a:p>
            <a:pPr marL="0" indent="0">
              <a:buNone/>
            </a:pPr>
            <a:r>
              <a:rPr lang="en-AU" dirty="0"/>
              <a:t>    • gross</a:t>
            </a:r>
          </a:p>
          <a:p>
            <a:pPr marL="0" indent="0">
              <a:buNone/>
            </a:pPr>
            <a:r>
              <a:rPr lang="en-AU" dirty="0"/>
              <a:t>    • sparks/explosion</a:t>
            </a:r>
          </a:p>
          <a:p>
            <a:pPr marL="0" indent="0">
              <a:buNone/>
            </a:pPr>
            <a:r>
              <a:rPr lang="en-AU" dirty="0"/>
              <a:t>    • lots to do </a:t>
            </a:r>
          </a:p>
          <a:p>
            <a:pPr marL="0" indent="0">
              <a:buNone/>
            </a:pPr>
            <a:endParaRPr lang="en-US" dirty="0"/>
          </a:p>
        </p:txBody>
      </p:sp>
    </p:spTree>
    <p:extLst>
      <p:ext uri="{BB962C8B-B14F-4D97-AF65-F5344CB8AC3E}">
        <p14:creationId xmlns:p14="http://schemas.microsoft.com/office/powerpoint/2010/main" val="329997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9688-30EF-9A28-7BCD-35C7755BE42A}"/>
              </a:ext>
            </a:extLst>
          </p:cNvPr>
          <p:cNvSpPr>
            <a:spLocks noGrp="1"/>
          </p:cNvSpPr>
          <p:nvPr>
            <p:ph type="title"/>
          </p:nvPr>
        </p:nvSpPr>
        <p:spPr>
          <a:xfrm>
            <a:off x="697408" y="332656"/>
            <a:ext cx="7772400" cy="1143000"/>
          </a:xfrm>
        </p:spPr>
        <p:txBody>
          <a:bodyPr/>
          <a:lstStyle/>
          <a:p>
            <a:r>
              <a:rPr lang="en-US" sz="3600" dirty="0"/>
              <a:t>Explanations</a:t>
            </a:r>
          </a:p>
        </p:txBody>
      </p:sp>
      <p:sp>
        <p:nvSpPr>
          <p:cNvPr id="3" name="Content Placeholder 2">
            <a:extLst>
              <a:ext uri="{FF2B5EF4-FFF2-40B4-BE49-F238E27FC236}">
                <a16:creationId xmlns:a16="http://schemas.microsoft.com/office/drawing/2014/main" id="{994365D6-8294-05D0-A6BE-BC913401CF26}"/>
              </a:ext>
            </a:extLst>
          </p:cNvPr>
          <p:cNvSpPr>
            <a:spLocks noGrp="1"/>
          </p:cNvSpPr>
          <p:nvPr>
            <p:ph idx="1"/>
          </p:nvPr>
        </p:nvSpPr>
        <p:spPr>
          <a:xfrm>
            <a:off x="709016" y="1628800"/>
            <a:ext cx="7772400" cy="4114800"/>
          </a:xfrm>
        </p:spPr>
        <p:txBody>
          <a:bodyPr/>
          <a:lstStyle/>
          <a:p>
            <a:r>
              <a:rPr lang="en-US" dirty="0"/>
              <a:t>Inks are usually mixtures of </a:t>
            </a:r>
            <a:r>
              <a:rPr lang="en-US" dirty="0" err="1"/>
              <a:t>coloured</a:t>
            </a:r>
            <a:r>
              <a:rPr lang="en-US" dirty="0"/>
              <a:t> chemicals</a:t>
            </a:r>
          </a:p>
          <a:p>
            <a:r>
              <a:rPr lang="en-US" dirty="0"/>
              <a:t>Different </a:t>
            </a:r>
            <a:r>
              <a:rPr lang="en-US" dirty="0" err="1"/>
              <a:t>coloured</a:t>
            </a:r>
            <a:r>
              <a:rPr lang="en-US" dirty="0"/>
              <a:t> chemicals stick more or less to paper </a:t>
            </a:r>
            <a:r>
              <a:rPr lang="en-US" dirty="0" err="1"/>
              <a:t>fibres</a:t>
            </a:r>
            <a:r>
              <a:rPr lang="en-US" dirty="0"/>
              <a:t> as they migrate, so travel more slowly or more quickly</a:t>
            </a:r>
          </a:p>
          <a:p>
            <a:r>
              <a:rPr lang="en-US" dirty="0"/>
              <a:t>Called ‘chromatography’ and used to separate mixtures for analysis</a:t>
            </a:r>
            <a:br>
              <a:rPr lang="en-US" dirty="0"/>
            </a:br>
            <a:r>
              <a:rPr lang="en-US" dirty="0"/>
              <a:t>e.g. rapid antigen test (RAT)</a:t>
            </a:r>
          </a:p>
          <a:p>
            <a:endParaRPr lang="en-US" dirty="0"/>
          </a:p>
        </p:txBody>
      </p:sp>
    </p:spTree>
    <p:extLst>
      <p:ext uri="{BB962C8B-B14F-4D97-AF65-F5344CB8AC3E}">
        <p14:creationId xmlns:p14="http://schemas.microsoft.com/office/powerpoint/2010/main" val="611064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9099-FBD0-6F26-7589-5CB4ABAC8B81}"/>
              </a:ext>
            </a:extLst>
          </p:cNvPr>
          <p:cNvSpPr>
            <a:spLocks noGrp="1"/>
          </p:cNvSpPr>
          <p:nvPr>
            <p:ph type="title"/>
          </p:nvPr>
        </p:nvSpPr>
        <p:spPr>
          <a:xfrm>
            <a:off x="2267744" y="651012"/>
            <a:ext cx="4104456" cy="587152"/>
          </a:xfrm>
        </p:spPr>
        <p:txBody>
          <a:bodyPr/>
          <a:lstStyle/>
          <a:p>
            <a:r>
              <a:rPr lang="en-US" sz="3600" dirty="0"/>
              <a:t>Learning skills</a:t>
            </a:r>
          </a:p>
        </p:txBody>
      </p:sp>
      <p:sp>
        <p:nvSpPr>
          <p:cNvPr id="3" name="Content Placeholder 2">
            <a:extLst>
              <a:ext uri="{FF2B5EF4-FFF2-40B4-BE49-F238E27FC236}">
                <a16:creationId xmlns:a16="http://schemas.microsoft.com/office/drawing/2014/main" id="{B105DBF2-2CA3-46B7-1786-5FAF5C83BDFD}"/>
              </a:ext>
            </a:extLst>
          </p:cNvPr>
          <p:cNvSpPr>
            <a:spLocks noGrp="1"/>
          </p:cNvSpPr>
          <p:nvPr>
            <p:ph idx="1"/>
          </p:nvPr>
        </p:nvSpPr>
        <p:spPr>
          <a:xfrm>
            <a:off x="1043608" y="1457839"/>
            <a:ext cx="3888432" cy="1890936"/>
          </a:xfrm>
        </p:spPr>
        <p:txBody>
          <a:bodyPr/>
          <a:lstStyle/>
          <a:p>
            <a:r>
              <a:rPr lang="en-US" dirty="0"/>
              <a:t>observation</a:t>
            </a:r>
          </a:p>
          <a:p>
            <a:r>
              <a:rPr lang="en-US" dirty="0"/>
              <a:t>descriptive writing</a:t>
            </a:r>
          </a:p>
          <a:p>
            <a:r>
              <a:rPr lang="en-US" dirty="0"/>
              <a:t>scientific thinking</a:t>
            </a:r>
            <a:br>
              <a:rPr lang="en-US" dirty="0"/>
            </a:br>
            <a:endParaRPr lang="en-US" dirty="0"/>
          </a:p>
        </p:txBody>
      </p:sp>
      <p:sp>
        <p:nvSpPr>
          <p:cNvPr id="6" name="Title 1">
            <a:extLst>
              <a:ext uri="{FF2B5EF4-FFF2-40B4-BE49-F238E27FC236}">
                <a16:creationId xmlns:a16="http://schemas.microsoft.com/office/drawing/2014/main" id="{47FCF6DB-E8BB-D65F-9A64-D5FB8A6553C3}"/>
              </a:ext>
            </a:extLst>
          </p:cNvPr>
          <p:cNvSpPr txBox="1">
            <a:spLocks/>
          </p:cNvSpPr>
          <p:nvPr/>
        </p:nvSpPr>
        <p:spPr bwMode="auto">
          <a:xfrm>
            <a:off x="2267744" y="3588689"/>
            <a:ext cx="3456384" cy="58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600" kern="0" dirty="0"/>
              <a:t>Topic links</a:t>
            </a:r>
          </a:p>
        </p:txBody>
      </p:sp>
      <p:sp>
        <p:nvSpPr>
          <p:cNvPr id="7" name="Content Placeholder 2">
            <a:extLst>
              <a:ext uri="{FF2B5EF4-FFF2-40B4-BE49-F238E27FC236}">
                <a16:creationId xmlns:a16="http://schemas.microsoft.com/office/drawing/2014/main" id="{60DFC6E4-73D1-0F85-21F5-8B5800EA2111}"/>
              </a:ext>
            </a:extLst>
          </p:cNvPr>
          <p:cNvSpPr txBox="1">
            <a:spLocks/>
          </p:cNvSpPr>
          <p:nvPr/>
        </p:nvSpPr>
        <p:spPr bwMode="auto">
          <a:xfrm>
            <a:off x="1043608" y="4452402"/>
            <a:ext cx="3744416" cy="189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kern="0" dirty="0" err="1"/>
              <a:t>colour</a:t>
            </a:r>
            <a:endParaRPr lang="en-US" kern="0" dirty="0"/>
          </a:p>
          <a:p>
            <a:r>
              <a:rPr lang="en-US" kern="0" dirty="0"/>
              <a:t>perception</a:t>
            </a:r>
          </a:p>
          <a:p>
            <a:r>
              <a:rPr lang="en-US" kern="0" dirty="0" err="1"/>
              <a:t>colour</a:t>
            </a:r>
            <a:r>
              <a:rPr lang="en-US" kern="0" dirty="0"/>
              <a:t> blindness</a:t>
            </a:r>
          </a:p>
          <a:p>
            <a:pPr marL="0" indent="0">
              <a:buNone/>
            </a:pPr>
            <a:br>
              <a:rPr lang="en-US" kern="0" dirty="0"/>
            </a:br>
            <a:endParaRPr lang="en-US" kern="0" dirty="0"/>
          </a:p>
        </p:txBody>
      </p:sp>
      <p:sp>
        <p:nvSpPr>
          <p:cNvPr id="4" name="Content Placeholder 2">
            <a:extLst>
              <a:ext uri="{FF2B5EF4-FFF2-40B4-BE49-F238E27FC236}">
                <a16:creationId xmlns:a16="http://schemas.microsoft.com/office/drawing/2014/main" id="{A7C29AAC-68C5-6379-C2A0-25A238CCF901}"/>
              </a:ext>
            </a:extLst>
          </p:cNvPr>
          <p:cNvSpPr txBox="1">
            <a:spLocks/>
          </p:cNvSpPr>
          <p:nvPr/>
        </p:nvSpPr>
        <p:spPr bwMode="auto">
          <a:xfrm>
            <a:off x="5148064" y="1457839"/>
            <a:ext cx="3239211" cy="189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kern="0" dirty="0"/>
              <a:t>drawing</a:t>
            </a:r>
          </a:p>
          <a:p>
            <a:r>
              <a:rPr lang="en-US" kern="0" dirty="0"/>
              <a:t>measurement</a:t>
            </a:r>
          </a:p>
          <a:p>
            <a:r>
              <a:rPr lang="en-US" kern="0" dirty="0"/>
              <a:t>ratios (Rf)</a:t>
            </a:r>
            <a:br>
              <a:rPr lang="en-US" kern="0" dirty="0"/>
            </a:br>
            <a:endParaRPr lang="en-US" kern="0" dirty="0"/>
          </a:p>
        </p:txBody>
      </p:sp>
      <p:sp>
        <p:nvSpPr>
          <p:cNvPr id="5" name="Content Placeholder 2">
            <a:extLst>
              <a:ext uri="{FF2B5EF4-FFF2-40B4-BE49-F238E27FC236}">
                <a16:creationId xmlns:a16="http://schemas.microsoft.com/office/drawing/2014/main" id="{9F337ED0-3656-73D4-D6D1-24145FAA7B22}"/>
              </a:ext>
            </a:extLst>
          </p:cNvPr>
          <p:cNvSpPr txBox="1">
            <a:spLocks/>
          </p:cNvSpPr>
          <p:nvPr/>
        </p:nvSpPr>
        <p:spPr bwMode="auto">
          <a:xfrm>
            <a:off x="5170579" y="4441651"/>
            <a:ext cx="3600400" cy="130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kern="0" dirty="0"/>
              <a:t>displays (RBG)</a:t>
            </a:r>
          </a:p>
          <a:p>
            <a:r>
              <a:rPr lang="en-US" kern="0" dirty="0"/>
              <a:t>printers (CYMK)</a:t>
            </a:r>
            <a:br>
              <a:rPr lang="en-US" kern="0" dirty="0"/>
            </a:br>
            <a:endParaRPr lang="en-US" kern="0" dirty="0"/>
          </a:p>
        </p:txBody>
      </p:sp>
    </p:spTree>
    <p:extLst>
      <p:ext uri="{BB962C8B-B14F-4D97-AF65-F5344CB8AC3E}">
        <p14:creationId xmlns:p14="http://schemas.microsoft.com/office/powerpoint/2010/main" val="1378716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EECD453-72AF-77A6-A2EE-970A510B6289}"/>
              </a:ext>
            </a:extLst>
          </p:cNvPr>
          <p:cNvSpPr>
            <a:spLocks noGrp="1" noChangeArrowheads="1"/>
          </p:cNvSpPr>
          <p:nvPr>
            <p:ph type="title"/>
          </p:nvPr>
        </p:nvSpPr>
        <p:spPr>
          <a:xfrm>
            <a:off x="685800" y="188640"/>
            <a:ext cx="7772400" cy="762000"/>
          </a:xfrm>
        </p:spPr>
        <p:txBody>
          <a:bodyPr/>
          <a:lstStyle/>
          <a:p>
            <a:pPr eaLnBrk="1" hangingPunct="1"/>
            <a:r>
              <a:rPr lang="en-US" altLang="en-US" sz="3200" dirty="0"/>
              <a:t>Sniff testing</a:t>
            </a:r>
            <a:endParaRPr lang="en-US" altLang="en-US" dirty="0"/>
          </a:p>
        </p:txBody>
      </p:sp>
      <p:pic>
        <p:nvPicPr>
          <p:cNvPr id="4" name="Picture 3">
            <a:extLst>
              <a:ext uri="{FF2B5EF4-FFF2-40B4-BE49-F238E27FC236}">
                <a16:creationId xmlns:a16="http://schemas.microsoft.com/office/drawing/2014/main" id="{65E78834-92FC-9EB2-7927-6A4D5D6D4EA2}"/>
              </a:ext>
            </a:extLst>
          </p:cNvPr>
          <p:cNvPicPr>
            <a:picLocks noChangeAspect="1"/>
          </p:cNvPicPr>
          <p:nvPr/>
        </p:nvPicPr>
        <p:blipFill>
          <a:blip r:embed="rId2"/>
          <a:stretch>
            <a:fillRect/>
          </a:stretch>
        </p:blipFill>
        <p:spPr>
          <a:xfrm>
            <a:off x="2532355" y="950640"/>
            <a:ext cx="4079290" cy="57727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D9FACEE-970C-6C78-C1DC-306742C1C6B4}"/>
              </a:ext>
            </a:extLst>
          </p:cNvPr>
          <p:cNvSpPr>
            <a:spLocks noGrp="1" noChangeArrowheads="1"/>
          </p:cNvSpPr>
          <p:nvPr>
            <p:ph type="title"/>
          </p:nvPr>
        </p:nvSpPr>
        <p:spPr>
          <a:xfrm>
            <a:off x="685800" y="188640"/>
            <a:ext cx="7772400" cy="762000"/>
          </a:xfrm>
        </p:spPr>
        <p:txBody>
          <a:bodyPr/>
          <a:lstStyle/>
          <a:p>
            <a:pPr eaLnBrk="1" hangingPunct="1"/>
            <a:r>
              <a:rPr lang="en-US" altLang="en-US" sz="3600" dirty="0"/>
              <a:t>Walking water to make a rainbow</a:t>
            </a:r>
          </a:p>
        </p:txBody>
      </p:sp>
      <p:pic>
        <p:nvPicPr>
          <p:cNvPr id="3" name="Picture 2" descr="Make water walk with this easy and fun science experiment!  Kids will be in awe as they make a water rainbow right before their eyes! #walkingwaterexperiment #walkingwater #rainbowwater #rainbowwaterexperiment #rainbowwalkingwater #walkingwaterexperimentforkids #waterexperimentsforkids #walkingwaterrainbow #scienceexperimentskids #scienceforkids #growingajeweledrose">
            <a:extLst>
              <a:ext uri="{FF2B5EF4-FFF2-40B4-BE49-F238E27FC236}">
                <a16:creationId xmlns:a16="http://schemas.microsoft.com/office/drawing/2014/main" id="{6E9C8F1C-3AF1-4720-86AA-4594D16CC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3155" y="986057"/>
            <a:ext cx="4377690" cy="1192530"/>
          </a:xfrm>
          <a:prstGeom prst="rect">
            <a:avLst/>
          </a:prstGeom>
          <a:noFill/>
          <a:ln>
            <a:noFill/>
          </a:ln>
        </p:spPr>
      </p:pic>
      <p:pic>
        <p:nvPicPr>
          <p:cNvPr id="4" name="Picture 3">
            <a:extLst>
              <a:ext uri="{FF2B5EF4-FFF2-40B4-BE49-F238E27FC236}">
                <a16:creationId xmlns:a16="http://schemas.microsoft.com/office/drawing/2014/main" id="{31E650E0-6294-DE1B-7497-901FD7DF72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245" y="2689069"/>
            <a:ext cx="5731510" cy="1405890"/>
          </a:xfrm>
          <a:prstGeom prst="rect">
            <a:avLst/>
          </a:prstGeom>
          <a:noFill/>
          <a:ln>
            <a:noFill/>
          </a:ln>
        </p:spPr>
      </p:pic>
      <p:pic>
        <p:nvPicPr>
          <p:cNvPr id="7" name="Picture 6">
            <a:extLst>
              <a:ext uri="{FF2B5EF4-FFF2-40B4-BE49-F238E27FC236}">
                <a16:creationId xmlns:a16="http://schemas.microsoft.com/office/drawing/2014/main" id="{B9EE3B7B-F809-7C90-C38A-71139DBD3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4725144"/>
            <a:ext cx="6797040" cy="14592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D9FACEE-970C-6C78-C1DC-306742C1C6B4}"/>
              </a:ext>
            </a:extLst>
          </p:cNvPr>
          <p:cNvSpPr>
            <a:spLocks noGrp="1" noChangeArrowheads="1"/>
          </p:cNvSpPr>
          <p:nvPr>
            <p:ph type="title"/>
          </p:nvPr>
        </p:nvSpPr>
        <p:spPr>
          <a:xfrm>
            <a:off x="685800" y="188640"/>
            <a:ext cx="7772400" cy="762000"/>
          </a:xfrm>
        </p:spPr>
        <p:txBody>
          <a:bodyPr/>
          <a:lstStyle/>
          <a:p>
            <a:pPr eaLnBrk="1" hangingPunct="1"/>
            <a:r>
              <a:rPr lang="en-US" altLang="en-US" sz="3600" dirty="0"/>
              <a:t>Pineapple eating jelly</a:t>
            </a:r>
          </a:p>
        </p:txBody>
      </p:sp>
      <p:pic>
        <p:nvPicPr>
          <p:cNvPr id="1026" name="Picture 2">
            <a:extLst>
              <a:ext uri="{FF2B5EF4-FFF2-40B4-BE49-F238E27FC236}">
                <a16:creationId xmlns:a16="http://schemas.microsoft.com/office/drawing/2014/main" id="{60EC7AAE-4CC1-21F8-0E91-16EC61032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41" b="31953"/>
          <a:stretch/>
        </p:blipFill>
        <p:spPr bwMode="auto">
          <a:xfrm>
            <a:off x="1475656" y="1124744"/>
            <a:ext cx="6375400"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2D579C7-4BBA-AC10-2FCF-E2D93988C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94" b="44331"/>
          <a:stretch/>
        </p:blipFill>
        <p:spPr bwMode="auto">
          <a:xfrm>
            <a:off x="1467515" y="3573016"/>
            <a:ext cx="6375400" cy="19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611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D9FACEE-970C-6C78-C1DC-306742C1C6B4}"/>
              </a:ext>
            </a:extLst>
          </p:cNvPr>
          <p:cNvSpPr>
            <a:spLocks noGrp="1" noChangeArrowheads="1"/>
          </p:cNvSpPr>
          <p:nvPr>
            <p:ph type="title"/>
          </p:nvPr>
        </p:nvSpPr>
        <p:spPr>
          <a:xfrm>
            <a:off x="685800" y="188640"/>
            <a:ext cx="7772400" cy="762000"/>
          </a:xfrm>
        </p:spPr>
        <p:txBody>
          <a:bodyPr/>
          <a:lstStyle/>
          <a:p>
            <a:pPr eaLnBrk="1" hangingPunct="1"/>
            <a:r>
              <a:rPr lang="en-US" altLang="en-US" sz="3600" dirty="0"/>
              <a:t>Red cabbage magic dye</a:t>
            </a:r>
          </a:p>
        </p:txBody>
      </p:sp>
      <p:pic>
        <p:nvPicPr>
          <p:cNvPr id="3" name="image4.jpg">
            <a:extLst>
              <a:ext uri="{FF2B5EF4-FFF2-40B4-BE49-F238E27FC236}">
                <a16:creationId xmlns:a16="http://schemas.microsoft.com/office/drawing/2014/main" id="{A2D38BE7-13F2-2927-18FE-58A0E2AA79D4}"/>
              </a:ext>
            </a:extLst>
          </p:cNvPr>
          <p:cNvPicPr/>
          <p:nvPr/>
        </p:nvPicPr>
        <p:blipFill>
          <a:blip r:embed="rId2"/>
          <a:srcRect/>
          <a:stretch>
            <a:fillRect/>
          </a:stretch>
        </p:blipFill>
        <p:spPr>
          <a:xfrm>
            <a:off x="454211" y="1053782"/>
            <a:ext cx="3566795" cy="4750435"/>
          </a:xfrm>
          <a:prstGeom prst="rect">
            <a:avLst/>
          </a:prstGeom>
          <a:ln/>
        </p:spPr>
      </p:pic>
      <p:pic>
        <p:nvPicPr>
          <p:cNvPr id="2050" name="Picture 2">
            <a:extLst>
              <a:ext uri="{FF2B5EF4-FFF2-40B4-BE49-F238E27FC236}">
                <a16:creationId xmlns:a16="http://schemas.microsoft.com/office/drawing/2014/main" id="{870FF8D2-D013-98D7-3E79-D35C37F4D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780928"/>
            <a:ext cx="4470772" cy="335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554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D9FACEE-970C-6C78-C1DC-306742C1C6B4}"/>
              </a:ext>
            </a:extLst>
          </p:cNvPr>
          <p:cNvSpPr>
            <a:spLocks noGrp="1" noChangeArrowheads="1"/>
          </p:cNvSpPr>
          <p:nvPr>
            <p:ph type="title"/>
          </p:nvPr>
        </p:nvSpPr>
        <p:spPr>
          <a:xfrm>
            <a:off x="685800" y="188640"/>
            <a:ext cx="7772400" cy="762000"/>
          </a:xfrm>
        </p:spPr>
        <p:txBody>
          <a:bodyPr/>
          <a:lstStyle/>
          <a:p>
            <a:pPr eaLnBrk="1" hangingPunct="1"/>
            <a:r>
              <a:rPr lang="en-US" altLang="en-US" sz="3600" dirty="0"/>
              <a:t>Tie dye with red cabbage</a:t>
            </a:r>
          </a:p>
        </p:txBody>
      </p:sp>
      <p:pic>
        <p:nvPicPr>
          <p:cNvPr id="3" name="Picture 2">
            <a:extLst>
              <a:ext uri="{FF2B5EF4-FFF2-40B4-BE49-F238E27FC236}">
                <a16:creationId xmlns:a16="http://schemas.microsoft.com/office/drawing/2014/main" id="{41FF807C-8FDA-2156-CBC3-B9560B73F1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08" r="28750"/>
          <a:stretch/>
        </p:blipFill>
        <p:spPr bwMode="auto">
          <a:xfrm rot="5400000">
            <a:off x="2303747" y="714052"/>
            <a:ext cx="4536505" cy="56459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7290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75EC-F755-9172-B49D-BD7F0F6884A0}"/>
              </a:ext>
            </a:extLst>
          </p:cNvPr>
          <p:cNvSpPr>
            <a:spLocks noGrp="1"/>
          </p:cNvSpPr>
          <p:nvPr>
            <p:ph type="title"/>
          </p:nvPr>
        </p:nvSpPr>
        <p:spPr>
          <a:xfrm>
            <a:off x="685800" y="0"/>
            <a:ext cx="7772400" cy="1143000"/>
          </a:xfrm>
        </p:spPr>
        <p:txBody>
          <a:bodyPr/>
          <a:lstStyle/>
          <a:p>
            <a:r>
              <a:rPr lang="en-US" dirty="0"/>
              <a:t>More experiments</a:t>
            </a:r>
          </a:p>
        </p:txBody>
      </p:sp>
      <p:sp>
        <p:nvSpPr>
          <p:cNvPr id="6" name="TextBox 5">
            <a:extLst>
              <a:ext uri="{FF2B5EF4-FFF2-40B4-BE49-F238E27FC236}">
                <a16:creationId xmlns:a16="http://schemas.microsoft.com/office/drawing/2014/main" id="{767074CE-6175-C636-7D28-197119050963}"/>
              </a:ext>
            </a:extLst>
          </p:cNvPr>
          <p:cNvSpPr txBox="1"/>
          <p:nvPr/>
        </p:nvSpPr>
        <p:spPr>
          <a:xfrm>
            <a:off x="827584" y="1148128"/>
            <a:ext cx="8179947" cy="5509200"/>
          </a:xfrm>
          <a:prstGeom prst="rect">
            <a:avLst/>
          </a:prstGeom>
          <a:noFill/>
        </p:spPr>
        <p:txBody>
          <a:bodyPr wrap="square" rtlCol="0">
            <a:spAutoFit/>
          </a:bodyPr>
          <a:lstStyle/>
          <a:p>
            <a:pPr marL="0" indent="0">
              <a:buNone/>
            </a:pPr>
            <a:r>
              <a:rPr lang="en-AU" sz="3200" dirty="0"/>
              <a:t>• Electrolysis of water</a:t>
            </a:r>
            <a:br>
              <a:rPr lang="en-AU" sz="3200" dirty="0"/>
            </a:br>
            <a:r>
              <a:rPr lang="en-AU" sz="3200" dirty="0"/>
              <a:t>  - 9 V battery, wires, magnesium </a:t>
            </a:r>
            <a:r>
              <a:rPr lang="en-AU" sz="3200" dirty="0" err="1"/>
              <a:t>sulfate</a:t>
            </a:r>
            <a:br>
              <a:rPr lang="en-AU" sz="3200" dirty="0"/>
            </a:br>
            <a:r>
              <a:rPr lang="en-AU" sz="3200" dirty="0"/>
              <a:t>  - watch gas bubbles form and wire dissolve</a:t>
            </a:r>
            <a:br>
              <a:rPr lang="en-AU" sz="3200" dirty="0"/>
            </a:br>
            <a:endParaRPr lang="en-AU" sz="3200" dirty="0"/>
          </a:p>
          <a:p>
            <a:pPr marL="0" indent="0">
              <a:buNone/>
            </a:pPr>
            <a:r>
              <a:rPr lang="en-AU" sz="3200" dirty="0"/>
              <a:t>• Ignition of steel wool (DEMO!)</a:t>
            </a:r>
            <a:br>
              <a:rPr lang="en-AU" sz="3200" dirty="0"/>
            </a:br>
            <a:r>
              <a:rPr lang="en-AU" sz="3200" dirty="0"/>
              <a:t>  - 9V battery, fine dry steel wool</a:t>
            </a:r>
            <a:br>
              <a:rPr lang="en-AU" sz="3200" dirty="0"/>
            </a:br>
            <a:r>
              <a:rPr lang="en-AU" sz="3200" dirty="0"/>
              <a:t>  - electrical energy to heat energy</a:t>
            </a:r>
          </a:p>
          <a:p>
            <a:pPr marL="0" indent="0">
              <a:buNone/>
            </a:pPr>
            <a:r>
              <a:rPr lang="en-AU" sz="3200" dirty="0"/>
              <a:t>  - iron reacting with oxygen in air</a:t>
            </a:r>
            <a:br>
              <a:rPr lang="en-AU" sz="3200" dirty="0"/>
            </a:br>
            <a:endParaRPr lang="en-AU" sz="3200" dirty="0">
              <a:solidFill>
                <a:srgbClr val="FF0000"/>
              </a:solidFill>
            </a:endParaRPr>
          </a:p>
          <a:p>
            <a:pPr marL="0" indent="0">
              <a:buNone/>
            </a:pPr>
            <a:r>
              <a:rPr lang="en-AU" sz="3200" dirty="0"/>
              <a:t>• Copper growing on zinc</a:t>
            </a:r>
            <a:br>
              <a:rPr lang="en-AU" sz="3200" dirty="0"/>
            </a:br>
            <a:r>
              <a:rPr lang="en-AU" sz="3200" dirty="0"/>
              <a:t>  - zinc (galvanised nail), copper </a:t>
            </a:r>
            <a:r>
              <a:rPr lang="en-AU" sz="3200" dirty="0" err="1"/>
              <a:t>sulfate</a:t>
            </a:r>
            <a:endParaRPr lang="en-AU" sz="3200" dirty="0"/>
          </a:p>
        </p:txBody>
      </p:sp>
    </p:spTree>
    <p:extLst>
      <p:ext uri="{BB962C8B-B14F-4D97-AF65-F5344CB8AC3E}">
        <p14:creationId xmlns:p14="http://schemas.microsoft.com/office/powerpoint/2010/main" val="2663656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75EC-F755-9172-B49D-BD7F0F6884A0}"/>
              </a:ext>
            </a:extLst>
          </p:cNvPr>
          <p:cNvSpPr>
            <a:spLocks noGrp="1"/>
          </p:cNvSpPr>
          <p:nvPr>
            <p:ph type="title"/>
          </p:nvPr>
        </p:nvSpPr>
        <p:spPr>
          <a:xfrm>
            <a:off x="685800" y="0"/>
            <a:ext cx="7772400" cy="1143000"/>
          </a:xfrm>
        </p:spPr>
        <p:txBody>
          <a:bodyPr/>
          <a:lstStyle/>
          <a:p>
            <a:r>
              <a:rPr lang="en-US" dirty="0"/>
              <a:t>Conclusion</a:t>
            </a:r>
          </a:p>
        </p:txBody>
      </p:sp>
      <p:sp>
        <p:nvSpPr>
          <p:cNvPr id="6" name="TextBox 5">
            <a:extLst>
              <a:ext uri="{FF2B5EF4-FFF2-40B4-BE49-F238E27FC236}">
                <a16:creationId xmlns:a16="http://schemas.microsoft.com/office/drawing/2014/main" id="{767074CE-6175-C636-7D28-197119050963}"/>
              </a:ext>
            </a:extLst>
          </p:cNvPr>
          <p:cNvSpPr txBox="1"/>
          <p:nvPr/>
        </p:nvSpPr>
        <p:spPr>
          <a:xfrm>
            <a:off x="575048" y="1143000"/>
            <a:ext cx="8173416" cy="5509200"/>
          </a:xfrm>
          <a:prstGeom prst="rect">
            <a:avLst/>
          </a:prstGeom>
          <a:noFill/>
        </p:spPr>
        <p:txBody>
          <a:bodyPr wrap="square" rtlCol="0">
            <a:spAutoFit/>
          </a:bodyPr>
          <a:lstStyle/>
          <a:p>
            <a:pPr marL="0" indent="0">
              <a:buNone/>
            </a:pPr>
            <a:r>
              <a:rPr lang="en-AU" sz="3200" dirty="0"/>
              <a:t>• Lots of fun chemical experiments!</a:t>
            </a:r>
            <a:br>
              <a:rPr lang="en-AU" sz="3200" dirty="0"/>
            </a:br>
            <a:endParaRPr lang="en-AU" sz="3200" dirty="0"/>
          </a:p>
          <a:p>
            <a:pPr marL="0" indent="0">
              <a:buNone/>
            </a:pPr>
            <a:r>
              <a:rPr lang="en-AU" sz="3200" dirty="0"/>
              <a:t>• Easy to check for potential hazards</a:t>
            </a:r>
            <a:br>
              <a:rPr lang="en-AU" sz="3200" dirty="0"/>
            </a:br>
            <a:r>
              <a:rPr lang="en-AU" sz="3200" dirty="0"/>
              <a:t>  in Primary </a:t>
            </a:r>
            <a:r>
              <a:rPr lang="en-AU" sz="3200" dirty="0" err="1"/>
              <a:t>RiskAssess</a:t>
            </a:r>
            <a:br>
              <a:rPr lang="en-AU" sz="3200" dirty="0"/>
            </a:br>
            <a:endParaRPr lang="en-AU" sz="3200" dirty="0">
              <a:solidFill>
                <a:srgbClr val="FF0000"/>
              </a:solidFill>
            </a:endParaRPr>
          </a:p>
          <a:p>
            <a:pPr marL="0" indent="0">
              <a:buNone/>
            </a:pPr>
            <a:r>
              <a:rPr lang="en-AU" sz="3200" dirty="0"/>
              <a:t>• Easy to carry out risk assessments,</a:t>
            </a:r>
            <a:br>
              <a:rPr lang="en-AU" sz="3200" dirty="0"/>
            </a:br>
            <a:r>
              <a:rPr lang="en-AU" sz="3200" dirty="0"/>
              <a:t>  as required by law</a:t>
            </a:r>
          </a:p>
          <a:p>
            <a:pPr marL="0" indent="0">
              <a:buNone/>
            </a:pPr>
            <a:endParaRPr lang="en-AU" sz="3200" dirty="0"/>
          </a:p>
          <a:p>
            <a:pPr marL="0" indent="0">
              <a:buNone/>
            </a:pPr>
            <a:r>
              <a:rPr lang="en-AU" sz="3200" dirty="0"/>
              <a:t>• Explore the scientific method</a:t>
            </a:r>
          </a:p>
          <a:p>
            <a:pPr marL="0" indent="0">
              <a:buNone/>
            </a:pPr>
            <a:endParaRPr lang="en-AU" sz="3200" dirty="0"/>
          </a:p>
          <a:p>
            <a:pPr marL="0" indent="0">
              <a:buNone/>
            </a:pPr>
            <a:r>
              <a:rPr lang="en-AU" sz="3200" dirty="0"/>
              <a:t>• Experiential learning of the physical world</a:t>
            </a:r>
          </a:p>
        </p:txBody>
      </p:sp>
    </p:spTree>
    <p:extLst>
      <p:ext uri="{BB962C8B-B14F-4D97-AF65-F5344CB8AC3E}">
        <p14:creationId xmlns:p14="http://schemas.microsoft.com/office/powerpoint/2010/main" val="319575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64452" y="188640"/>
            <a:ext cx="7772400" cy="648072"/>
          </a:xfrm>
        </p:spPr>
        <p:txBody>
          <a:bodyPr anchor="t"/>
          <a:lstStyle/>
          <a:p>
            <a:r>
              <a:rPr lang="en-AU" sz="3600" dirty="0"/>
              <a:t>Pedagogy</a:t>
            </a:r>
            <a:br>
              <a:rPr lang="en-AU" sz="3600" dirty="0"/>
            </a:br>
            <a:endParaRPr lang="en-US" sz="3600" dirty="0"/>
          </a:p>
        </p:txBody>
      </p:sp>
      <p:sp>
        <p:nvSpPr>
          <p:cNvPr id="3" name="Content Placeholder 2">
            <a:extLst>
              <a:ext uri="{FF2B5EF4-FFF2-40B4-BE49-F238E27FC236}">
                <a16:creationId xmlns:a16="http://schemas.microsoft.com/office/drawing/2014/main" id="{CCB9FD71-12BA-0E4F-853B-9A219317D16A}"/>
              </a:ext>
            </a:extLst>
          </p:cNvPr>
          <p:cNvSpPr>
            <a:spLocks noGrp="1"/>
          </p:cNvSpPr>
          <p:nvPr>
            <p:ph idx="1"/>
          </p:nvPr>
        </p:nvSpPr>
        <p:spPr>
          <a:xfrm>
            <a:off x="755576" y="1844824"/>
            <a:ext cx="8276456" cy="2088232"/>
          </a:xfrm>
        </p:spPr>
        <p:txBody>
          <a:bodyPr/>
          <a:lstStyle/>
          <a:p>
            <a:pPr marL="0" indent="0">
              <a:buNone/>
            </a:pPr>
            <a:r>
              <a:rPr lang="en-AU" dirty="0"/>
              <a:t>Students should actually learn something</a:t>
            </a:r>
          </a:p>
          <a:p>
            <a:pPr marL="0" indent="0">
              <a:buNone/>
            </a:pPr>
            <a:endParaRPr lang="en-AU" dirty="0"/>
          </a:p>
          <a:p>
            <a:pPr marL="0" indent="0">
              <a:buNone/>
            </a:pPr>
            <a:r>
              <a:rPr lang="en-AU" dirty="0"/>
              <a:t>                  Not just gee whiz!</a:t>
            </a:r>
          </a:p>
          <a:p>
            <a:pPr marL="0" indent="0">
              <a:buNone/>
            </a:pPr>
            <a:endParaRPr lang="en-AU" i="1" dirty="0"/>
          </a:p>
          <a:p>
            <a:pPr marL="0" indent="0">
              <a:buNone/>
            </a:pPr>
            <a:endParaRPr lang="en-AU" i="1" dirty="0"/>
          </a:p>
          <a:p>
            <a:pPr marL="0" indent="0">
              <a:buNone/>
            </a:pPr>
            <a:endParaRPr lang="en-US" dirty="0"/>
          </a:p>
        </p:txBody>
      </p:sp>
    </p:spTree>
    <p:extLst>
      <p:ext uri="{BB962C8B-B14F-4D97-AF65-F5344CB8AC3E}">
        <p14:creationId xmlns:p14="http://schemas.microsoft.com/office/powerpoint/2010/main" val="1064547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64452" y="188640"/>
            <a:ext cx="7772400" cy="648072"/>
          </a:xfrm>
        </p:spPr>
        <p:txBody>
          <a:bodyPr anchor="t"/>
          <a:lstStyle/>
          <a:p>
            <a:r>
              <a:rPr lang="en-AU" sz="3600" dirty="0"/>
              <a:t>Teacher challenges</a:t>
            </a:r>
            <a:br>
              <a:rPr lang="en-AU" sz="3600" dirty="0"/>
            </a:br>
            <a:endParaRPr lang="en-US" sz="3600" dirty="0"/>
          </a:p>
        </p:txBody>
      </p:sp>
      <p:sp>
        <p:nvSpPr>
          <p:cNvPr id="3" name="Content Placeholder 2">
            <a:extLst>
              <a:ext uri="{FF2B5EF4-FFF2-40B4-BE49-F238E27FC236}">
                <a16:creationId xmlns:a16="http://schemas.microsoft.com/office/drawing/2014/main" id="{CCB9FD71-12BA-0E4F-853B-9A219317D16A}"/>
              </a:ext>
            </a:extLst>
          </p:cNvPr>
          <p:cNvSpPr>
            <a:spLocks noGrp="1"/>
          </p:cNvSpPr>
          <p:nvPr>
            <p:ph idx="1"/>
          </p:nvPr>
        </p:nvSpPr>
        <p:spPr>
          <a:xfrm>
            <a:off x="539552" y="1340768"/>
            <a:ext cx="8604448" cy="5184576"/>
          </a:xfrm>
        </p:spPr>
        <p:txBody>
          <a:bodyPr/>
          <a:lstStyle/>
          <a:p>
            <a:pPr marL="0" indent="0">
              <a:buNone/>
            </a:pPr>
            <a:r>
              <a:rPr lang="en-AU" dirty="0"/>
              <a:t>Lack of familiarity with chemicals</a:t>
            </a:r>
          </a:p>
          <a:p>
            <a:pPr marL="0" indent="0">
              <a:buNone/>
            </a:pPr>
            <a:endParaRPr lang="en-AU" dirty="0"/>
          </a:p>
          <a:p>
            <a:pPr marL="0" indent="0">
              <a:buNone/>
            </a:pPr>
            <a:r>
              <a:rPr lang="en-AU" dirty="0"/>
              <a:t>Fear of injuries</a:t>
            </a:r>
          </a:p>
          <a:p>
            <a:pPr marL="0" indent="0">
              <a:buNone/>
            </a:pPr>
            <a:endParaRPr lang="en-AU" dirty="0"/>
          </a:p>
          <a:p>
            <a:pPr marL="0" indent="0">
              <a:buNone/>
            </a:pPr>
            <a:r>
              <a:rPr lang="en-AU" dirty="0"/>
              <a:t>Limited understanding of science</a:t>
            </a:r>
          </a:p>
          <a:p>
            <a:pPr marL="0" indent="0">
              <a:buNone/>
            </a:pPr>
            <a:endParaRPr lang="en-AU" dirty="0"/>
          </a:p>
          <a:p>
            <a:pPr marL="0" indent="0">
              <a:buNone/>
            </a:pPr>
            <a:r>
              <a:rPr lang="en-AU" dirty="0">
                <a:solidFill>
                  <a:srgbClr val="FF0000"/>
                </a:solidFill>
              </a:rPr>
              <a:t>Don’t follow YouTube without further research!</a:t>
            </a:r>
          </a:p>
          <a:p>
            <a:pPr marL="0" indent="0">
              <a:buNone/>
            </a:pPr>
            <a:endParaRPr lang="en-AU" i="1" dirty="0"/>
          </a:p>
          <a:p>
            <a:pPr marL="0" indent="0">
              <a:buNone/>
            </a:pPr>
            <a:endParaRPr lang="en-AU" i="1" dirty="0"/>
          </a:p>
          <a:p>
            <a:pPr marL="0" indent="0">
              <a:buNone/>
            </a:pPr>
            <a:endParaRPr lang="en-US" dirty="0"/>
          </a:p>
        </p:txBody>
      </p:sp>
    </p:spTree>
    <p:extLst>
      <p:ext uri="{BB962C8B-B14F-4D97-AF65-F5344CB8AC3E}">
        <p14:creationId xmlns:p14="http://schemas.microsoft.com/office/powerpoint/2010/main" val="1855361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64452" y="188640"/>
            <a:ext cx="7772400" cy="648072"/>
          </a:xfrm>
        </p:spPr>
        <p:txBody>
          <a:bodyPr anchor="t"/>
          <a:lstStyle/>
          <a:p>
            <a:r>
              <a:rPr lang="en-AU" sz="3600" dirty="0"/>
              <a:t>Primary </a:t>
            </a:r>
            <a:r>
              <a:rPr lang="en-AU" sz="3600" dirty="0" err="1"/>
              <a:t>RiskAssess</a:t>
            </a:r>
            <a:br>
              <a:rPr lang="en-AU" sz="3600" dirty="0"/>
            </a:br>
            <a:endParaRPr lang="en-US" sz="3600" dirty="0"/>
          </a:p>
        </p:txBody>
      </p:sp>
      <p:sp>
        <p:nvSpPr>
          <p:cNvPr id="3" name="Content Placeholder 2">
            <a:extLst>
              <a:ext uri="{FF2B5EF4-FFF2-40B4-BE49-F238E27FC236}">
                <a16:creationId xmlns:a16="http://schemas.microsoft.com/office/drawing/2014/main" id="{CCB9FD71-12BA-0E4F-853B-9A219317D16A}"/>
              </a:ext>
            </a:extLst>
          </p:cNvPr>
          <p:cNvSpPr>
            <a:spLocks noGrp="1"/>
          </p:cNvSpPr>
          <p:nvPr>
            <p:ph idx="1"/>
          </p:nvPr>
        </p:nvSpPr>
        <p:spPr>
          <a:xfrm>
            <a:off x="1259632" y="1556792"/>
            <a:ext cx="7505459" cy="3312368"/>
          </a:xfrm>
        </p:spPr>
        <p:txBody>
          <a:bodyPr/>
          <a:lstStyle/>
          <a:p>
            <a:pPr marL="0" indent="0">
              <a:buNone/>
            </a:pPr>
            <a:r>
              <a:rPr lang="en-AU" dirty="0"/>
              <a:t>Helps with</a:t>
            </a:r>
          </a:p>
          <a:p>
            <a:pPr marL="0" indent="0">
              <a:buNone/>
            </a:pPr>
            <a:endParaRPr lang="en-AU" dirty="0"/>
          </a:p>
          <a:p>
            <a:pPr>
              <a:buFont typeface="Arial" panose="020B0604020202020204" pitchFamily="34" charset="0"/>
              <a:buChar char="•"/>
            </a:pPr>
            <a:r>
              <a:rPr lang="en-AU" dirty="0"/>
              <a:t>advice on potential hazards:</a:t>
            </a:r>
            <a:br>
              <a:rPr lang="en-AU" dirty="0"/>
            </a:br>
            <a:r>
              <a:rPr lang="en-AU" dirty="0"/>
              <a:t>chemicals, equipment, biological</a:t>
            </a:r>
            <a:br>
              <a:rPr lang="en-AU" dirty="0"/>
            </a:br>
            <a:r>
              <a:rPr lang="en-AU" dirty="0"/>
              <a:t>including allergies</a:t>
            </a:r>
          </a:p>
          <a:p>
            <a:pPr>
              <a:buFont typeface="Arial" panose="020B0604020202020204" pitchFamily="34" charset="0"/>
              <a:buChar char="•"/>
            </a:pPr>
            <a:endParaRPr lang="en-AU" baseline="-25000" dirty="0"/>
          </a:p>
          <a:p>
            <a:pPr>
              <a:buFont typeface="Arial" panose="020B0604020202020204" pitchFamily="34" charset="0"/>
              <a:buChar char="•"/>
            </a:pPr>
            <a:r>
              <a:rPr lang="en-AU" dirty="0"/>
              <a:t>risk assessments, as required by law</a:t>
            </a:r>
            <a:endParaRPr lang="en-AU" baseline="-25000" dirty="0"/>
          </a:p>
          <a:p>
            <a:pPr>
              <a:buFont typeface="Arial" panose="020B0604020202020204" pitchFamily="34" charset="0"/>
              <a:buChar char="•"/>
            </a:pPr>
            <a:endParaRPr lang="en-AU" dirty="0"/>
          </a:p>
          <a:p>
            <a:pPr marL="0" indent="0">
              <a:buNone/>
            </a:pPr>
            <a:endParaRPr lang="en-AU" dirty="0"/>
          </a:p>
          <a:p>
            <a:pPr marL="0" indent="0">
              <a:buNone/>
            </a:pPr>
            <a:endParaRPr lang="en-US" dirty="0"/>
          </a:p>
        </p:txBody>
      </p:sp>
    </p:spTree>
    <p:extLst>
      <p:ext uri="{BB962C8B-B14F-4D97-AF65-F5344CB8AC3E}">
        <p14:creationId xmlns:p14="http://schemas.microsoft.com/office/powerpoint/2010/main" val="247019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CA9C-CC63-33C6-199B-2FEE3C80F61B}"/>
              </a:ext>
            </a:extLst>
          </p:cNvPr>
          <p:cNvSpPr>
            <a:spLocks noGrp="1"/>
          </p:cNvSpPr>
          <p:nvPr>
            <p:ph type="title"/>
          </p:nvPr>
        </p:nvSpPr>
        <p:spPr>
          <a:xfrm>
            <a:off x="685800" y="332656"/>
            <a:ext cx="7772400" cy="731168"/>
          </a:xfrm>
        </p:spPr>
        <p:txBody>
          <a:bodyPr/>
          <a:lstStyle/>
          <a:p>
            <a:r>
              <a:rPr lang="en-US" sz="3600" dirty="0"/>
              <a:t>Volcano</a:t>
            </a:r>
          </a:p>
        </p:txBody>
      </p:sp>
      <p:pic>
        <p:nvPicPr>
          <p:cNvPr id="5" name="Picture 4">
            <a:extLst>
              <a:ext uri="{FF2B5EF4-FFF2-40B4-BE49-F238E27FC236}">
                <a16:creationId xmlns:a16="http://schemas.microsoft.com/office/drawing/2014/main" id="{5B3664E3-AC12-6C09-31A0-CF7F75661990}"/>
              </a:ext>
            </a:extLst>
          </p:cNvPr>
          <p:cNvPicPr>
            <a:picLocks noChangeAspect="1"/>
          </p:cNvPicPr>
          <p:nvPr/>
        </p:nvPicPr>
        <p:blipFill>
          <a:blip r:embed="rId2"/>
          <a:stretch>
            <a:fillRect/>
          </a:stretch>
        </p:blipFill>
        <p:spPr>
          <a:xfrm>
            <a:off x="971600" y="1196752"/>
            <a:ext cx="6845279" cy="5112568"/>
          </a:xfrm>
          <a:prstGeom prst="rect">
            <a:avLst/>
          </a:prstGeom>
        </p:spPr>
      </p:pic>
      <p:sp>
        <p:nvSpPr>
          <p:cNvPr id="3" name="TextBox 2">
            <a:extLst>
              <a:ext uri="{FF2B5EF4-FFF2-40B4-BE49-F238E27FC236}">
                <a16:creationId xmlns:a16="http://schemas.microsoft.com/office/drawing/2014/main" id="{39A7C038-C527-D2F8-FA3A-FDF5F1AB4FBA}"/>
              </a:ext>
            </a:extLst>
          </p:cNvPr>
          <p:cNvSpPr txBox="1"/>
          <p:nvPr/>
        </p:nvSpPr>
        <p:spPr>
          <a:xfrm>
            <a:off x="899592" y="6525344"/>
            <a:ext cx="6773271" cy="215444"/>
          </a:xfrm>
          <a:prstGeom prst="rect">
            <a:avLst/>
          </a:prstGeom>
          <a:noFill/>
        </p:spPr>
        <p:txBody>
          <a:bodyPr wrap="square" rtlCol="0">
            <a:spAutoFit/>
          </a:bodyPr>
          <a:lstStyle/>
          <a:p>
            <a:r>
              <a:rPr lang="en-US" sz="800" dirty="0"/>
              <a:t>https://</a:t>
            </a:r>
            <a:r>
              <a:rPr lang="en-US" sz="800" dirty="0" err="1"/>
              <a:t>www.thoughtco.com</a:t>
            </a:r>
            <a:r>
              <a:rPr lang="en-US" sz="800" dirty="0"/>
              <a:t>/baking-soda-volcano-science-fair-project-602202</a:t>
            </a:r>
          </a:p>
        </p:txBody>
      </p:sp>
    </p:spTree>
    <p:extLst>
      <p:ext uri="{BB962C8B-B14F-4D97-AF65-F5344CB8AC3E}">
        <p14:creationId xmlns:p14="http://schemas.microsoft.com/office/powerpoint/2010/main" val="274580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85800" y="2276872"/>
            <a:ext cx="7772400" cy="648072"/>
          </a:xfrm>
        </p:spPr>
        <p:txBody>
          <a:bodyPr anchor="t"/>
          <a:lstStyle/>
          <a:p>
            <a:r>
              <a:rPr lang="en-AU" sz="3600" b="1" dirty="0"/>
              <a:t>Primary </a:t>
            </a:r>
            <a:r>
              <a:rPr lang="en-AU" sz="3600" b="1" dirty="0" err="1"/>
              <a:t>RiskAssess</a:t>
            </a:r>
            <a:br>
              <a:rPr lang="en-AU" sz="3600" b="1" dirty="0"/>
            </a:br>
            <a:r>
              <a:rPr lang="en-AU" sz="3600" b="1" dirty="0"/>
              <a:t>Demonstration</a:t>
            </a:r>
            <a:br>
              <a:rPr lang="en-AU" sz="3600" dirty="0"/>
            </a:br>
            <a:endParaRPr lang="en-US" sz="3600" dirty="0"/>
          </a:p>
        </p:txBody>
      </p:sp>
    </p:spTree>
    <p:extLst>
      <p:ext uri="{BB962C8B-B14F-4D97-AF65-F5344CB8AC3E}">
        <p14:creationId xmlns:p14="http://schemas.microsoft.com/office/powerpoint/2010/main" val="3393096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64451" y="476672"/>
            <a:ext cx="7772400" cy="648072"/>
          </a:xfrm>
        </p:spPr>
        <p:txBody>
          <a:bodyPr anchor="t"/>
          <a:lstStyle/>
          <a:p>
            <a:r>
              <a:rPr lang="en-AU" sz="3600" dirty="0"/>
              <a:t>Examples of fun experiments</a:t>
            </a:r>
            <a:br>
              <a:rPr lang="en-AU" sz="3600" dirty="0"/>
            </a:br>
            <a:endParaRPr lang="en-US" sz="3600" dirty="0"/>
          </a:p>
        </p:txBody>
      </p:sp>
      <p:sp>
        <p:nvSpPr>
          <p:cNvPr id="3" name="Content Placeholder 2">
            <a:extLst>
              <a:ext uri="{FF2B5EF4-FFF2-40B4-BE49-F238E27FC236}">
                <a16:creationId xmlns:a16="http://schemas.microsoft.com/office/drawing/2014/main" id="{CCB9FD71-12BA-0E4F-853B-9A219317D16A}"/>
              </a:ext>
            </a:extLst>
          </p:cNvPr>
          <p:cNvSpPr>
            <a:spLocks noGrp="1"/>
          </p:cNvSpPr>
          <p:nvPr>
            <p:ph idx="1"/>
          </p:nvPr>
        </p:nvSpPr>
        <p:spPr>
          <a:xfrm>
            <a:off x="1643762" y="1844824"/>
            <a:ext cx="5813779" cy="4536504"/>
          </a:xfrm>
        </p:spPr>
        <p:txBody>
          <a:bodyPr/>
          <a:lstStyle/>
          <a:p>
            <a:pPr marL="0" indent="0">
              <a:buNone/>
            </a:pPr>
            <a:r>
              <a:rPr lang="en-AU" dirty="0"/>
              <a:t>•  Investigating food dyes</a:t>
            </a:r>
          </a:p>
          <a:p>
            <a:pPr marL="0" indent="0">
              <a:buNone/>
            </a:pPr>
            <a:r>
              <a:rPr lang="en-AU" dirty="0"/>
              <a:t>•  Investigating inks</a:t>
            </a:r>
            <a:endParaRPr lang="en-AU" dirty="0">
              <a:solidFill>
                <a:srgbClr val="FF0000"/>
              </a:solidFill>
            </a:endParaRPr>
          </a:p>
          <a:p>
            <a:pPr marL="0" indent="0">
              <a:buNone/>
            </a:pPr>
            <a:r>
              <a:rPr lang="en-AU" dirty="0"/>
              <a:t>•  Sniff testing</a:t>
            </a:r>
          </a:p>
          <a:p>
            <a:pPr marL="0" indent="0">
              <a:buNone/>
            </a:pPr>
            <a:r>
              <a:rPr lang="en-AU" dirty="0"/>
              <a:t>•  Water walking</a:t>
            </a:r>
          </a:p>
          <a:p>
            <a:pPr marL="0" indent="0">
              <a:buNone/>
            </a:pPr>
            <a:r>
              <a:rPr lang="en-AU" dirty="0"/>
              <a:t>•  Pineapple eating jelly</a:t>
            </a:r>
          </a:p>
          <a:p>
            <a:pPr marL="0" indent="0">
              <a:buNone/>
            </a:pPr>
            <a:r>
              <a:rPr lang="en-AU" dirty="0"/>
              <a:t>•  Red cabbage magic dye</a:t>
            </a:r>
          </a:p>
          <a:p>
            <a:pPr marL="0" indent="0">
              <a:buNone/>
            </a:pPr>
            <a:r>
              <a:rPr lang="en-AU" dirty="0"/>
              <a:t>•  Tie dye with red cabbage</a:t>
            </a:r>
          </a:p>
          <a:p>
            <a:pPr marL="0" indent="0">
              <a:buNone/>
            </a:pPr>
            <a:endParaRPr lang="en-US" dirty="0"/>
          </a:p>
        </p:txBody>
      </p:sp>
    </p:spTree>
    <p:extLst>
      <p:ext uri="{BB962C8B-B14F-4D97-AF65-F5344CB8AC3E}">
        <p14:creationId xmlns:p14="http://schemas.microsoft.com/office/powerpoint/2010/main" val="401149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D2EC-1923-5247-9CFE-DF019198BF69}"/>
              </a:ext>
            </a:extLst>
          </p:cNvPr>
          <p:cNvSpPr>
            <a:spLocks noGrp="1"/>
          </p:cNvSpPr>
          <p:nvPr>
            <p:ph type="title"/>
          </p:nvPr>
        </p:nvSpPr>
        <p:spPr>
          <a:xfrm>
            <a:off x="688032" y="188640"/>
            <a:ext cx="7772400" cy="648072"/>
          </a:xfrm>
        </p:spPr>
        <p:txBody>
          <a:bodyPr anchor="t"/>
          <a:lstStyle/>
          <a:p>
            <a:r>
              <a:rPr lang="en-AU" sz="3600" dirty="0"/>
              <a:t>Investigating food dyes</a:t>
            </a:r>
            <a:br>
              <a:rPr lang="en-AU" sz="3600" dirty="0"/>
            </a:br>
            <a:endParaRPr lang="en-US" sz="3600" dirty="0"/>
          </a:p>
        </p:txBody>
      </p:sp>
      <p:pic>
        <p:nvPicPr>
          <p:cNvPr id="4" name="Picture 3">
            <a:extLst>
              <a:ext uri="{FF2B5EF4-FFF2-40B4-BE49-F238E27FC236}">
                <a16:creationId xmlns:a16="http://schemas.microsoft.com/office/drawing/2014/main" id="{30CB978B-F248-7B7F-C95C-82F04735FC8F}"/>
              </a:ext>
            </a:extLst>
          </p:cNvPr>
          <p:cNvPicPr>
            <a:picLocks noChangeAspect="1"/>
          </p:cNvPicPr>
          <p:nvPr/>
        </p:nvPicPr>
        <p:blipFill rotWithShape="1">
          <a:blip r:embed="rId2">
            <a:extLst>
              <a:ext uri="{28A0092B-C50C-407E-A947-70E740481C1C}">
                <a14:useLocalDpi xmlns:a14="http://schemas.microsoft.com/office/drawing/2010/main" val="0"/>
              </a:ext>
            </a:extLst>
          </a:blip>
          <a:srcRect t="6593" b="11334"/>
          <a:stretch/>
        </p:blipFill>
        <p:spPr bwMode="auto">
          <a:xfrm>
            <a:off x="2195736" y="1124744"/>
            <a:ext cx="4610266" cy="5045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40390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9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9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20915</TotalTime>
  <Words>1366</Words>
  <Application>Microsoft Macintosh PowerPoint</Application>
  <PresentationFormat>On-screen Show (4:3)</PresentationFormat>
  <Paragraphs>154</Paragraphs>
  <Slides>28</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2" baseType="lpstr">
      <vt:lpstr>Arial</vt:lpstr>
      <vt:lpstr>Calibri</vt:lpstr>
      <vt:lpstr>Blank Presentation</vt:lpstr>
      <vt:lpstr>Picture</vt:lpstr>
      <vt:lpstr>Primary STEM: fun examples of safe chemical activities</vt:lpstr>
      <vt:lpstr>Engagement </vt:lpstr>
      <vt:lpstr>Pedagogy </vt:lpstr>
      <vt:lpstr>Teacher challenges </vt:lpstr>
      <vt:lpstr>Primary RiskAssess </vt:lpstr>
      <vt:lpstr>Volcano</vt:lpstr>
      <vt:lpstr>Primary RiskAssess Demonstration </vt:lpstr>
      <vt:lpstr>Examples of fun experiments </vt:lpstr>
      <vt:lpstr>Investigating food dyes </vt:lpstr>
      <vt:lpstr>PowerPoint Presentation</vt:lpstr>
      <vt:lpstr>M&amp;Ms with water</vt:lpstr>
      <vt:lpstr>PowerPoint Presentation</vt:lpstr>
      <vt:lpstr>PowerPoint Presentation</vt:lpstr>
      <vt:lpstr>Explanations</vt:lpstr>
      <vt:lpstr>Learning skills</vt:lpstr>
      <vt:lpstr>Investigating inks  </vt:lpstr>
      <vt:lpstr>PowerPoint Presentation</vt:lpstr>
      <vt:lpstr>Chromatogram</vt:lpstr>
      <vt:lpstr>PowerPoint Presentation</vt:lpstr>
      <vt:lpstr>Explanations</vt:lpstr>
      <vt:lpstr>Learning skills</vt:lpstr>
      <vt:lpstr>Sniff testing</vt:lpstr>
      <vt:lpstr>Walking water to make a rainbow</vt:lpstr>
      <vt:lpstr>Pineapple eating jelly</vt:lpstr>
      <vt:lpstr>Red cabbage magic dye</vt:lpstr>
      <vt:lpstr>Tie dye with red cabbage</vt:lpstr>
      <vt:lpstr>More experiments</vt:lpstr>
      <vt:lpstr>Conclusion</vt:lpstr>
    </vt:vector>
  </TitlesOfParts>
  <Company>CEIC UNSW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assessment and control of risks</dc:title>
  <dc:creator>Phillip Crisp</dc:creator>
  <cp:lastModifiedBy>Phillip Crisp</cp:lastModifiedBy>
  <cp:revision>169</cp:revision>
  <cp:lastPrinted>2008-09-18T23:01:23Z</cp:lastPrinted>
  <dcterms:created xsi:type="dcterms:W3CDTF">2008-09-14T02:46:40Z</dcterms:created>
  <dcterms:modified xsi:type="dcterms:W3CDTF">2022-09-26T12:08:42Z</dcterms:modified>
</cp:coreProperties>
</file>