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306" r:id="rId3"/>
    <p:sldId id="307" r:id="rId4"/>
    <p:sldId id="341" r:id="rId5"/>
    <p:sldId id="344" r:id="rId6"/>
    <p:sldId id="342" r:id="rId7"/>
    <p:sldId id="313" r:id="rId8"/>
    <p:sldId id="296" r:id="rId9"/>
    <p:sldId id="339" r:id="rId10"/>
    <p:sldId id="340" r:id="rId11"/>
    <p:sldId id="338" r:id="rId12"/>
    <p:sldId id="312" r:id="rId13"/>
    <p:sldId id="336" r:id="rId14"/>
    <p:sldId id="326" r:id="rId15"/>
    <p:sldId id="343" r:id="rId16"/>
    <p:sldId id="328" r:id="rId17"/>
    <p:sldId id="316" r:id="rId18"/>
    <p:sldId id="329" r:id="rId19"/>
    <p:sldId id="321" r:id="rId20"/>
    <p:sldId id="330" r:id="rId21"/>
    <p:sldId id="331" r:id="rId22"/>
    <p:sldId id="298" r:id="rId23"/>
    <p:sldId id="314" r:id="rId24"/>
    <p:sldId id="334" r:id="rId25"/>
    <p:sldId id="335" r:id="rId26"/>
    <p:sldId id="332" r:id="rId27"/>
    <p:sldId id="333" r:id="rId28"/>
    <p:sldId id="319"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autoAdjust="0"/>
    <p:restoredTop sz="61040"/>
  </p:normalViewPr>
  <p:slideViewPr>
    <p:cSldViewPr>
      <p:cViewPr varScale="1">
        <p:scale>
          <a:sx n="124" d="100"/>
          <a:sy n="124" d="100"/>
        </p:scale>
        <p:origin x="664" y="168"/>
      </p:cViewPr>
      <p:guideLst>
        <p:guide orient="horz" pos="2160"/>
        <p:guide pos="2880"/>
      </p:guideLst>
    </p:cSldViewPr>
  </p:slideViewPr>
  <p:outlineViewPr>
    <p:cViewPr>
      <p:scale>
        <a:sx n="33" d="100"/>
        <a:sy n="33" d="100"/>
      </p:scale>
      <p:origin x="0" y="0"/>
    </p:cViewPr>
  </p:outlineViewPr>
  <p:notesTextViewPr>
    <p:cViewPr>
      <p:scale>
        <a:sx n="155" d="100"/>
        <a:sy n="15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8A9237A-601E-DE41-88C3-F8E1379EDFF4}"/>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531" name="Rectangle 3">
            <a:extLst>
              <a:ext uri="{FF2B5EF4-FFF2-40B4-BE49-F238E27FC236}">
                <a16:creationId xmlns:a16="http://schemas.microsoft.com/office/drawing/2014/main" id="{5C395A94-0CE3-4F4F-8C80-AA92609A06E6}"/>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532" name="Rectangle 4">
            <a:extLst>
              <a:ext uri="{FF2B5EF4-FFF2-40B4-BE49-F238E27FC236}">
                <a16:creationId xmlns:a16="http://schemas.microsoft.com/office/drawing/2014/main" id="{64883175-E0ED-5046-8405-B6E84015075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533" name="Rectangle 5">
            <a:extLst>
              <a:ext uri="{FF2B5EF4-FFF2-40B4-BE49-F238E27FC236}">
                <a16:creationId xmlns:a16="http://schemas.microsoft.com/office/drawing/2014/main" id="{78426E7F-66D3-CC44-9975-24D51729F27B}"/>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4" name="Rectangle 6">
            <a:extLst>
              <a:ext uri="{FF2B5EF4-FFF2-40B4-BE49-F238E27FC236}">
                <a16:creationId xmlns:a16="http://schemas.microsoft.com/office/drawing/2014/main" id="{0C03B4A4-946F-404D-AED7-EB2A45B42642}"/>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535" name="Rectangle 7">
            <a:extLst>
              <a:ext uri="{FF2B5EF4-FFF2-40B4-BE49-F238E27FC236}">
                <a16:creationId xmlns:a16="http://schemas.microsoft.com/office/drawing/2014/main" id="{F5817165-583C-8247-B7F0-8E2ACFB70F42}"/>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3300465C-9211-9049-B26B-B96CE78F435B}" type="slidenum">
              <a:rPr lang="en-US" altLang="en-US"/>
              <a:pPr/>
              <a:t>‹#›</a:t>
            </a:fld>
            <a:endParaRPr lang="en-US" altLang="en-US"/>
          </a:p>
        </p:txBody>
      </p:sp>
    </p:spTree>
    <p:extLst>
      <p:ext uri="{BB962C8B-B14F-4D97-AF65-F5344CB8AC3E}">
        <p14:creationId xmlns:p14="http://schemas.microsoft.com/office/powerpoint/2010/main" val="73542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FB0372-7298-F64D-938B-5BADF61BC1C9}"/>
              </a:ext>
            </a:extLst>
          </p:cNvPr>
          <p:cNvSpPr>
            <a:spLocks noGrp="1" noChangeArrowheads="1"/>
          </p:cNvSpPr>
          <p:nvPr>
            <p:ph type="sldNum" sz="quarter" idx="5"/>
          </p:nvPr>
        </p:nvSpPr>
        <p:spPr>
          <a:ln/>
        </p:spPr>
        <p:txBody>
          <a:bodyPr/>
          <a:lstStyle/>
          <a:p>
            <a:fld id="{69273129-77DA-3046-99DC-4E8F40A047ED}" type="slidenum">
              <a:rPr lang="en-US" altLang="en-US"/>
              <a:pPr/>
              <a:t>1</a:t>
            </a:fld>
            <a:endParaRPr lang="en-US" altLang="en-US"/>
          </a:p>
        </p:txBody>
      </p:sp>
      <p:sp>
        <p:nvSpPr>
          <p:cNvPr id="23554" name="Rectangle 2">
            <a:extLst>
              <a:ext uri="{FF2B5EF4-FFF2-40B4-BE49-F238E27FC236}">
                <a16:creationId xmlns:a16="http://schemas.microsoft.com/office/drawing/2014/main" id="{D0110CD4-C019-A443-85EB-D09725880A2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178F3E0-ABCA-AA48-A604-EB71A358E4F1}"/>
              </a:ext>
            </a:extLst>
          </p:cNvPr>
          <p:cNvSpPr>
            <a:spLocks noGrp="1" noChangeArrowheads="1"/>
          </p:cNvSpPr>
          <p:nvPr>
            <p:ph type="body" idx="1"/>
          </p:nvPr>
        </p:nvSpPr>
        <p:spPr/>
        <p:txBody>
          <a:bodyPr/>
          <a:lstStyle/>
          <a:p>
            <a:r>
              <a:rPr lang="en-US" altLang="en-US" dirty="0"/>
              <a:t>Quick feeling for who we have in the room. Hands up for teachers / lab techs; then use </a:t>
            </a:r>
            <a:r>
              <a:rPr lang="en-US" altLang="en-US" dirty="0" err="1"/>
              <a:t>RiskAssess</a:t>
            </a:r>
            <a:r>
              <a:rPr lang="en-US" altLang="en-US" dirty="0"/>
              <a:t>, use Student RA.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ym typeface="Wingdings" pitchFamily="2" charset="2"/>
              </a:rPr>
              <a:t>(11,453 including variations of name)</a:t>
            </a:r>
            <a:endParaRPr lang="en-US"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11</a:t>
            </a:fld>
            <a:endParaRPr lang="en-US" altLang="en-US"/>
          </a:p>
        </p:txBody>
      </p:sp>
    </p:spTree>
    <p:extLst>
      <p:ext uri="{BB962C8B-B14F-4D97-AF65-F5344CB8AC3E}">
        <p14:creationId xmlns:p14="http://schemas.microsoft.com/office/powerpoint/2010/main" val="270401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Combined all year groups and many </a:t>
            </a:r>
            <a:r>
              <a:rPr lang="en-US" dirty="0" err="1"/>
              <a:t>pracs</a:t>
            </a:r>
            <a:r>
              <a:rPr lang="en-US" dirty="0"/>
              <a:t> were just under year 10, not split by chemistry, bio, physics </a:t>
            </a:r>
            <a:r>
              <a:rPr lang="en-US" dirty="0" err="1"/>
              <a:t>etc</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12</a:t>
            </a:fld>
            <a:endParaRPr lang="en-US" altLang="en-US"/>
          </a:p>
        </p:txBody>
      </p:sp>
    </p:spTree>
    <p:extLst>
      <p:ext uri="{BB962C8B-B14F-4D97-AF65-F5344CB8AC3E}">
        <p14:creationId xmlns:p14="http://schemas.microsoft.com/office/powerpoint/2010/main" val="293667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might be class </a:t>
            </a:r>
            <a:r>
              <a:rPr lang="en-US" dirty="0" err="1"/>
              <a:t>pracs</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13</a:t>
            </a:fld>
            <a:endParaRPr lang="en-US" altLang="en-US"/>
          </a:p>
        </p:txBody>
      </p:sp>
    </p:spTree>
    <p:extLst>
      <p:ext uri="{BB962C8B-B14F-4D97-AF65-F5344CB8AC3E}">
        <p14:creationId xmlns:p14="http://schemas.microsoft.com/office/powerpoint/2010/main" val="2721057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popular doesn’t mean most interesting. Phillip went through a list of over 4,000 </a:t>
            </a:r>
            <a:r>
              <a:rPr lang="en-US" dirty="0" err="1"/>
              <a:t>pracs</a:t>
            </a:r>
            <a:r>
              <a:rPr lang="en-US" dirty="0"/>
              <a:t> and brainstormed and hand picked the ones he thought sounded the most interesting.</a:t>
            </a:r>
          </a:p>
          <a:p>
            <a:endParaRPr lang="en-US" dirty="0"/>
          </a:p>
          <a:p>
            <a:r>
              <a:rPr lang="en-AU" b="1" dirty="0"/>
              <a:t>Slime mould communication</a:t>
            </a:r>
            <a:endParaRPr lang="en-AU" dirty="0"/>
          </a:p>
          <a:p>
            <a:r>
              <a:rPr lang="en-AU" dirty="0"/>
              <a:t>See photo next slide. Communication between bits of slime mould is not understood.</a:t>
            </a:r>
          </a:p>
          <a:p>
            <a:br>
              <a:rPr lang="en-AU" dirty="0"/>
            </a:br>
            <a:r>
              <a:rPr lang="en-AU" b="1" dirty="0"/>
              <a:t>Home made gel electrophoresis</a:t>
            </a:r>
            <a:endParaRPr lang="en-AU" dirty="0"/>
          </a:p>
          <a:p>
            <a:r>
              <a:rPr lang="en-AU" dirty="0"/>
              <a:t>I haven't done this, but the procedure on the web looks like it should work.</a:t>
            </a:r>
          </a:p>
          <a:p>
            <a:br>
              <a:rPr lang="en-AU" dirty="0"/>
            </a:br>
            <a:r>
              <a:rPr lang="en-AU" b="1" dirty="0"/>
              <a:t>Unusual indicators from lichens (litmus) and aboriginal bush-tucker fruits</a:t>
            </a:r>
            <a:endParaRPr lang="en-AU" dirty="0"/>
          </a:p>
          <a:p>
            <a:r>
              <a:rPr lang="en-AU" dirty="0"/>
              <a:t>There are some bush-tucker fruits with blue and red colours, e.g. Dianella sp., Davidson's Plum, quandong, bush tomato, </a:t>
            </a:r>
            <a:r>
              <a:rPr lang="en-AU" dirty="0" err="1"/>
              <a:t>lillipilli</a:t>
            </a:r>
            <a:r>
              <a:rPr lang="en-AU" dirty="0"/>
              <a:t> etc.</a:t>
            </a:r>
          </a:p>
          <a:p>
            <a:r>
              <a:rPr lang="en-AU" dirty="0"/>
              <a:t>These can either be collected in the bush or purchased, often in dried form, which should still work to produce dye solutions.</a:t>
            </a:r>
          </a:p>
          <a:p>
            <a:br>
              <a:rPr lang="en-AU" dirty="0"/>
            </a:br>
            <a:r>
              <a:rPr lang="en-AU" b="1" dirty="0"/>
              <a:t>Transistor operation: building a moisture meter</a:t>
            </a:r>
            <a:endParaRPr lang="en-AU" dirty="0"/>
          </a:p>
          <a:p>
            <a:r>
              <a:rPr lang="en-AU" dirty="0"/>
              <a:t>I have an old Dick Smith electronics book which describes this.</a:t>
            </a:r>
            <a:br>
              <a:rPr lang="en-AU" dirty="0"/>
            </a:br>
            <a:endParaRPr lang="en-AU" dirty="0"/>
          </a:p>
          <a:p>
            <a:r>
              <a:rPr lang="en-AU" b="1" dirty="0"/>
              <a:t>Osmosis with naked eggs</a:t>
            </a:r>
            <a:br>
              <a:rPr lang="en-AU" dirty="0"/>
            </a:br>
            <a:r>
              <a:rPr lang="en-AU" dirty="0"/>
              <a:t>Obtained by placing eggs in vinegar to dissolve the shell, leaving a semi-permeable membrane.</a:t>
            </a:r>
          </a:p>
          <a:p>
            <a:endParaRPr lang="en-AU" dirty="0"/>
          </a:p>
          <a:p>
            <a:r>
              <a:rPr lang="en-AU" b="1" dirty="0"/>
              <a:t>Vitamin C in bush foods, e.g. finger lime</a:t>
            </a:r>
            <a:endParaRPr lang="en-AU" dirty="0"/>
          </a:p>
          <a:p>
            <a:r>
              <a:rPr lang="en-AU" dirty="0"/>
              <a:t>Titration with iodine solution. Compare with lemons and oranges.</a:t>
            </a:r>
          </a:p>
          <a:p>
            <a:br>
              <a:rPr lang="en-AU" dirty="0"/>
            </a:br>
            <a:endParaRPr lang="en-AU"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14</a:t>
            </a:fld>
            <a:endParaRPr lang="en-US" altLang="en-US"/>
          </a:p>
        </p:txBody>
      </p:sp>
    </p:spTree>
    <p:extLst>
      <p:ext uri="{BB962C8B-B14F-4D97-AF65-F5344CB8AC3E}">
        <p14:creationId xmlns:p14="http://schemas.microsoft.com/office/powerpoint/2010/main" val="288908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15</a:t>
            </a:fld>
            <a:endParaRPr lang="en-US" altLang="en-US"/>
          </a:p>
        </p:txBody>
      </p:sp>
    </p:spTree>
    <p:extLst>
      <p:ext uri="{BB962C8B-B14F-4D97-AF65-F5344CB8AC3E}">
        <p14:creationId xmlns:p14="http://schemas.microsoft.com/office/powerpoint/2010/main" val="2819181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steps – let’s look at software that can help students design their investigations and do risk assessments.</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16</a:t>
            </a:fld>
            <a:endParaRPr lang="en-US" altLang="en-US"/>
          </a:p>
        </p:txBody>
      </p:sp>
    </p:spTree>
    <p:extLst>
      <p:ext uri="{BB962C8B-B14F-4D97-AF65-F5344CB8AC3E}">
        <p14:creationId xmlns:p14="http://schemas.microsoft.com/office/powerpoint/2010/main" val="24269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words of a teacher who put it better than I could..</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17</a:t>
            </a:fld>
            <a:endParaRPr lang="en-US" altLang="en-US"/>
          </a:p>
        </p:txBody>
      </p:sp>
    </p:spTree>
    <p:extLst>
      <p:ext uri="{BB962C8B-B14F-4D97-AF65-F5344CB8AC3E}">
        <p14:creationId xmlns:p14="http://schemas.microsoft.com/office/powerpoint/2010/main" val="1433973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18</a:t>
            </a:fld>
            <a:endParaRPr lang="en-US" altLang="en-US"/>
          </a:p>
        </p:txBody>
      </p:sp>
    </p:spTree>
    <p:extLst>
      <p:ext uri="{BB962C8B-B14F-4D97-AF65-F5344CB8AC3E}">
        <p14:creationId xmlns:p14="http://schemas.microsoft.com/office/powerpoint/2010/main" val="2336980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aside.. </a:t>
            </a:r>
            <a:r>
              <a:rPr lang="en-US" altLang="en-US" sz="1200" dirty="0"/>
              <a:t>Why do a risk </a:t>
            </a:r>
            <a:r>
              <a:rPr lang="en-US" altLang="en-US" sz="1200" dirty="0" err="1"/>
              <a:t>assessment..anyway</a:t>
            </a:r>
            <a:r>
              <a:rPr lang="en-US" altLang="en-US" sz="1200" dirty="0"/>
              <a:t>?</a:t>
            </a:r>
          </a:p>
          <a:p>
            <a:endParaRPr lang="en-US" sz="1200" dirty="0"/>
          </a:p>
          <a:p>
            <a:r>
              <a:rPr lang="en-US" sz="1200" dirty="0"/>
              <a:t>Inquiry skills include identifying risks from year 5, assessing risk from year 9 and conducting risk assessments in Years 11 and 12.</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19</a:t>
            </a:fld>
            <a:endParaRPr lang="en-US" altLang="en-US"/>
          </a:p>
        </p:txBody>
      </p:sp>
    </p:spTree>
    <p:extLst>
      <p:ext uri="{BB962C8B-B14F-4D97-AF65-F5344CB8AC3E}">
        <p14:creationId xmlns:p14="http://schemas.microsoft.com/office/powerpoint/2010/main" val="3745013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Tackle these 3 in a demo from the staff perspective.</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20</a:t>
            </a:fld>
            <a:endParaRPr lang="en-US" altLang="en-US"/>
          </a:p>
        </p:txBody>
      </p:sp>
    </p:spTree>
    <p:extLst>
      <p:ext uri="{BB962C8B-B14F-4D97-AF65-F5344CB8AC3E}">
        <p14:creationId xmlns:p14="http://schemas.microsoft.com/office/powerpoint/2010/main" val="164298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challenging and chaotic. Emails, paper everywhere, too much to prepare, so many to review, what is the teacher responsible for, what is the lab tech responsible for </a:t>
            </a:r>
            <a:r>
              <a:rPr lang="en-US" dirty="0" err="1"/>
              <a:t>etc</a:t>
            </a: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3</a:t>
            </a:fld>
            <a:endParaRPr lang="en-US" altLang="en-US"/>
          </a:p>
        </p:txBody>
      </p:sp>
    </p:spTree>
    <p:extLst>
      <p:ext uri="{BB962C8B-B14F-4D97-AF65-F5344CB8AC3E}">
        <p14:creationId xmlns:p14="http://schemas.microsoft.com/office/powerpoint/2010/main" val="44921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21</a:t>
            </a:fld>
            <a:endParaRPr lang="en-US" altLang="en-US"/>
          </a:p>
        </p:txBody>
      </p:sp>
    </p:spTree>
    <p:extLst>
      <p:ext uri="{BB962C8B-B14F-4D97-AF65-F5344CB8AC3E}">
        <p14:creationId xmlns:p14="http://schemas.microsoft.com/office/powerpoint/2010/main" val="488608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4C953F-B6C3-8640-A642-B5A95369CD36}"/>
              </a:ext>
            </a:extLst>
          </p:cNvPr>
          <p:cNvSpPr>
            <a:spLocks noGrp="1" noChangeArrowheads="1"/>
          </p:cNvSpPr>
          <p:nvPr>
            <p:ph type="sldNum" sz="quarter" idx="5"/>
          </p:nvPr>
        </p:nvSpPr>
        <p:spPr>
          <a:ln/>
        </p:spPr>
        <p:txBody>
          <a:bodyPr/>
          <a:lstStyle/>
          <a:p>
            <a:fld id="{83CE5570-B586-134C-AD97-91104E91A0F7}" type="slidenum">
              <a:rPr lang="en-US" altLang="en-US"/>
              <a:pPr/>
              <a:t>22</a:t>
            </a:fld>
            <a:endParaRPr lang="en-US" altLang="en-US"/>
          </a:p>
        </p:txBody>
      </p:sp>
      <p:sp>
        <p:nvSpPr>
          <p:cNvPr id="91138" name="Rectangle 2">
            <a:extLst>
              <a:ext uri="{FF2B5EF4-FFF2-40B4-BE49-F238E27FC236}">
                <a16:creationId xmlns:a16="http://schemas.microsoft.com/office/drawing/2014/main" id="{FF5FCFBE-9C63-3841-A024-C7DCCD88CC49}"/>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2E0BF9C5-AAC5-F649-9D47-C6D434149195}"/>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it fit with other versions of </a:t>
            </a:r>
            <a:r>
              <a:rPr lang="en-US" dirty="0" err="1"/>
              <a:t>RiskAssess</a:t>
            </a:r>
            <a:r>
              <a:rPr lang="en-US" dirty="0"/>
              <a:t>?</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23</a:t>
            </a:fld>
            <a:endParaRPr lang="en-US" altLang="en-US"/>
          </a:p>
        </p:txBody>
      </p:sp>
    </p:spTree>
    <p:extLst>
      <p:ext uri="{BB962C8B-B14F-4D97-AF65-F5344CB8AC3E}">
        <p14:creationId xmlns:p14="http://schemas.microsoft.com/office/powerpoint/2010/main" val="150619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24</a:t>
            </a:fld>
            <a:endParaRPr lang="en-US" altLang="en-US"/>
          </a:p>
        </p:txBody>
      </p:sp>
    </p:spTree>
    <p:extLst>
      <p:ext uri="{BB962C8B-B14F-4D97-AF65-F5344CB8AC3E}">
        <p14:creationId xmlns:p14="http://schemas.microsoft.com/office/powerpoint/2010/main" val="1286646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25</a:t>
            </a:fld>
            <a:endParaRPr lang="en-US" altLang="en-US"/>
          </a:p>
        </p:txBody>
      </p:sp>
    </p:spTree>
    <p:extLst>
      <p:ext uri="{BB962C8B-B14F-4D97-AF65-F5344CB8AC3E}">
        <p14:creationId xmlns:p14="http://schemas.microsoft.com/office/powerpoint/2010/main" val="2364765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you how Student RA can help with disposal and cleanup. Leave 8-9 in your capable hands.</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26</a:t>
            </a:fld>
            <a:endParaRPr lang="en-US" altLang="en-US"/>
          </a:p>
        </p:txBody>
      </p:sp>
    </p:spTree>
    <p:extLst>
      <p:ext uri="{BB962C8B-B14F-4D97-AF65-F5344CB8AC3E}">
        <p14:creationId xmlns:p14="http://schemas.microsoft.com/office/powerpoint/2010/main" val="1344495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Show disposal info on risk assessments and safety information search of copper sulfate, </a:t>
            </a:r>
            <a:r>
              <a:rPr lang="en-AU" sz="1200" b="0" i="0" kern="1200" dirty="0">
                <a:solidFill>
                  <a:schemeClr val="tx1"/>
                </a:solidFill>
                <a:effectLst/>
                <a:latin typeface="Arial" panose="020B0604020202020204" pitchFamily="34" charset="0"/>
                <a:ea typeface="ＭＳ Ｐゴシック" panose="020B0600070205080204" pitchFamily="34" charset="-128"/>
                <a:cs typeface="+mn-cs"/>
              </a:rPr>
              <a:t>4 M nitric acid (reacting with solid calcium hydroxide – in waste containers), silver chloride</a:t>
            </a:r>
            <a:endParaRPr lang="en-US" dirty="0"/>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27</a:t>
            </a:fld>
            <a:endParaRPr lang="en-US" altLang="en-US"/>
          </a:p>
        </p:txBody>
      </p:sp>
    </p:spTree>
    <p:extLst>
      <p:ext uri="{BB962C8B-B14F-4D97-AF65-F5344CB8AC3E}">
        <p14:creationId xmlns:p14="http://schemas.microsoft.com/office/powerpoint/2010/main" val="3684881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how Student </a:t>
            </a:r>
            <a:r>
              <a:rPr lang="en-US" dirty="0" err="1"/>
              <a:t>RiskAssess</a:t>
            </a:r>
            <a:r>
              <a:rPr lang="en-US" dirty="0"/>
              <a:t> can help with many of the steps in doing student design </a:t>
            </a:r>
            <a:r>
              <a:rPr lang="en-US" dirty="0" err="1"/>
              <a:t>pracs</a:t>
            </a:r>
            <a:r>
              <a:rPr lang="en-US" dirty="0"/>
              <a:t>.</a:t>
            </a:r>
          </a:p>
          <a:p>
            <a:r>
              <a:rPr lang="en-US" dirty="0"/>
              <a:t>Any questions?</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28</a:t>
            </a:fld>
            <a:endParaRPr lang="en-US" altLang="en-US"/>
          </a:p>
        </p:txBody>
      </p:sp>
    </p:spTree>
    <p:extLst>
      <p:ext uri="{BB962C8B-B14F-4D97-AF65-F5344CB8AC3E}">
        <p14:creationId xmlns:p14="http://schemas.microsoft.com/office/powerpoint/2010/main" val="181970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AU"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To make it easier to get a handle and talk about, we’ve done our best to break running student designed investigations down into a list of steps. As you know, there’s quite a bit to it!!</a:t>
            </a:r>
            <a:endParaRPr lang="en-AU" b="0" dirty="0">
              <a:effectLst/>
            </a:endParaRPr>
          </a:p>
          <a:p>
            <a:pPr rtl="0"/>
            <a:r>
              <a:rPr lang="en-AU"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So I’d like to be upfront about this. Phillip is a scientist and I am a software developer. We’re not high school teachers. We will not cover the the steps around pedagogy, assessment and marking since you know these areas far better than we do!</a:t>
            </a:r>
            <a:endParaRPr lang="en-AU" b="0" dirty="0">
              <a:effectLst/>
            </a:endParaRPr>
          </a:p>
          <a:p>
            <a:pPr rtl="0"/>
            <a:r>
              <a:rPr lang="en-AU"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We’re going to focus on the areas we understand well, which are the hands-on </a:t>
            </a:r>
            <a:r>
              <a:rPr lang="en-AU" sz="1200" b="0" i="0" u="none" strike="noStrike" kern="1200" dirty="0" err="1">
                <a:solidFill>
                  <a:schemeClr val="tx1"/>
                </a:solidFill>
                <a:effectLst/>
                <a:latin typeface="Arial" panose="020B0604020202020204" pitchFamily="34" charset="0"/>
                <a:ea typeface="ＭＳ Ｐゴシック" panose="020B0600070205080204" pitchFamily="34" charset="-128"/>
                <a:cs typeface="+mn-cs"/>
              </a:rPr>
              <a:t>pracs</a:t>
            </a:r>
            <a:r>
              <a:rPr lang="en-AU"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 and managing these with the help of software.</a:t>
            </a:r>
            <a:endParaRPr lang="en-AU" b="0" dirty="0">
              <a:effectLst/>
            </a:endParaRPr>
          </a:p>
          <a:p>
            <a:pPr rtl="0"/>
            <a:r>
              <a:rPr lang="en-AU"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We can help with (1) based on the de-identified data from Student </a:t>
            </a:r>
            <a:r>
              <a:rPr lang="en-AU" sz="1200" b="0" i="0" u="none" strike="noStrike" kern="1200" dirty="0" err="1">
                <a:solidFill>
                  <a:schemeClr val="tx1"/>
                </a:solidFill>
                <a:effectLst/>
                <a:latin typeface="Arial" panose="020B0604020202020204" pitchFamily="34" charset="0"/>
                <a:ea typeface="ＭＳ Ｐゴシック" panose="020B0600070205080204" pitchFamily="34" charset="-128"/>
                <a:cs typeface="+mn-cs"/>
              </a:rPr>
              <a:t>RiskAssess</a:t>
            </a:r>
            <a:r>
              <a:rPr lang="en-AU"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 We can definitely help with 2, 3, 4, and 5, and also with 7.</a:t>
            </a:r>
            <a:endParaRPr lang="en-AU" b="0" dirty="0">
              <a:effectLst/>
            </a:endParaRPr>
          </a:p>
          <a:p>
            <a:pPr rtl="0"/>
            <a:r>
              <a:rPr lang="en-AU" sz="1200" b="0" i="0" u="none" strike="noStrike" kern="1200" dirty="0">
                <a:solidFill>
                  <a:schemeClr val="tx1"/>
                </a:solidFill>
                <a:effectLst/>
                <a:latin typeface="Arial" panose="020B0604020202020204" pitchFamily="34" charset="0"/>
                <a:ea typeface="ＭＳ Ｐゴシック" panose="020B0600070205080204" pitchFamily="34" charset="-128"/>
                <a:cs typeface="+mn-cs"/>
              </a:rPr>
              <a:t>We’ll be referring to these steps throughout the presentation, so you know where we are and how it all fits together.</a:t>
            </a:r>
            <a:endParaRPr lang="en-AU" b="0" dirty="0">
              <a:effectLst/>
            </a:endParaRPr>
          </a:p>
          <a:p>
            <a:br>
              <a:rPr lang="en-AU" dirty="0"/>
            </a:br>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4</a:t>
            </a:fld>
            <a:endParaRPr lang="en-US" altLang="en-US"/>
          </a:p>
        </p:txBody>
      </p:sp>
    </p:spTree>
    <p:extLst>
      <p:ext uri="{BB962C8B-B14F-4D97-AF65-F5344CB8AC3E}">
        <p14:creationId xmlns:p14="http://schemas.microsoft.com/office/powerpoint/2010/main" val="344471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OK, so let’s dive in to #1!</a:t>
            </a:r>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5</a:t>
            </a:fld>
            <a:endParaRPr lang="en-US" altLang="en-US"/>
          </a:p>
        </p:txBody>
      </p:sp>
    </p:spTree>
    <p:extLst>
      <p:ext uri="{BB962C8B-B14F-4D97-AF65-F5344CB8AC3E}">
        <p14:creationId xmlns:p14="http://schemas.microsoft.com/office/powerpoint/2010/main" val="321289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552FC5-0237-CA4D-B945-C6BAF3849C1F}"/>
              </a:ext>
            </a:extLst>
          </p:cNvPr>
          <p:cNvSpPr>
            <a:spLocks noGrp="1" noChangeArrowheads="1"/>
          </p:cNvSpPr>
          <p:nvPr>
            <p:ph type="sldNum" sz="quarter" idx="5"/>
          </p:nvPr>
        </p:nvSpPr>
        <p:spPr>
          <a:ln/>
        </p:spPr>
        <p:txBody>
          <a:bodyPr/>
          <a:lstStyle/>
          <a:p>
            <a:fld id="{47918137-99D8-C747-8711-36FA06AE154D}" type="slidenum">
              <a:rPr lang="en-US" altLang="en-US"/>
              <a:pPr/>
              <a:t>6</a:t>
            </a:fld>
            <a:endParaRPr lang="en-US" altLang="en-US"/>
          </a:p>
        </p:txBody>
      </p:sp>
      <p:sp>
        <p:nvSpPr>
          <p:cNvPr id="84994" name="Rectangle 2">
            <a:extLst>
              <a:ext uri="{FF2B5EF4-FFF2-40B4-BE49-F238E27FC236}">
                <a16:creationId xmlns:a16="http://schemas.microsoft.com/office/drawing/2014/main" id="{DC26DDFF-DFC9-394B-AF5A-03939BCA4557}"/>
              </a:ext>
            </a:extLst>
          </p:cNvPr>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a:extLst>
              <a:ext uri="{FF2B5EF4-FFF2-40B4-BE49-F238E27FC236}">
                <a16:creationId xmlns:a16="http://schemas.microsoft.com/office/drawing/2014/main" id="{B1B7A0E2-A237-4449-90B2-46C0173EE92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AU" sz="1200" b="0" i="0" kern="1200" dirty="0">
                <a:solidFill>
                  <a:schemeClr val="tx1"/>
                </a:solidFill>
                <a:effectLst/>
                <a:latin typeface="Arial" panose="020B0604020202020204" pitchFamily="34" charset="0"/>
                <a:ea typeface="ＭＳ Ｐゴシック" panose="020B0600070205080204" pitchFamily="34" charset="-128"/>
                <a:cs typeface="+mn-cs"/>
              </a:rPr>
              <a:t>Level of choice and open </a:t>
            </a:r>
            <a:r>
              <a:rPr lang="en-AU" sz="1200" b="0" i="0" kern="1200" dirty="0" err="1">
                <a:solidFill>
                  <a:schemeClr val="tx1"/>
                </a:solidFill>
                <a:effectLst/>
                <a:latin typeface="Arial" panose="020B0604020202020204" pitchFamily="34" charset="0"/>
                <a:ea typeface="ＭＳ Ｐゴシック" panose="020B0600070205080204" pitchFamily="34" charset="-128"/>
                <a:cs typeface="+mn-cs"/>
              </a:rPr>
              <a:t>endedness</a:t>
            </a:r>
            <a:r>
              <a:rPr lang="en-AU" sz="1200" b="0" i="0" kern="1200" dirty="0">
                <a:solidFill>
                  <a:schemeClr val="tx1"/>
                </a:solidFill>
                <a:effectLst/>
                <a:latin typeface="Arial" panose="020B0604020202020204" pitchFamily="34" charset="0"/>
                <a:ea typeface="ＭＳ Ｐゴシック" panose="020B0600070205080204" pitchFamily="34" charset="-128"/>
                <a:cs typeface="+mn-cs"/>
              </a:rPr>
              <a:t>.</a:t>
            </a:r>
          </a:p>
          <a:p>
            <a:endParaRPr lang="en-AU" sz="1200" b="0" i="0" kern="1200" dirty="0">
              <a:solidFill>
                <a:schemeClr val="tx1"/>
              </a:solidFill>
              <a:effectLst/>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e.g. concentrations and temperatures to choose for a reaction.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Students choose from a list of suggested experiments.</a:t>
            </a:r>
          </a:p>
          <a:p>
            <a:r>
              <a:rPr lang="en-AU" sz="1200" b="0" i="0" kern="1200" dirty="0">
                <a:solidFill>
                  <a:schemeClr val="tx1"/>
                </a:solidFill>
                <a:effectLst/>
                <a:latin typeface="Arial" panose="020B0604020202020204" pitchFamily="34" charset="0"/>
                <a:ea typeface="ＭＳ Ｐゴシック" panose="020B0600070205080204" pitchFamily="34" charset="-128"/>
                <a:cs typeface="+mn-cs"/>
              </a:rPr>
              <a:t>Can be from same topic like the science week topic of the year.</a:t>
            </a:r>
          </a:p>
          <a:p>
            <a:endParaRPr lang="en-AU" sz="1200" b="0" i="0" kern="1200" dirty="0">
              <a:solidFill>
                <a:schemeClr val="tx1"/>
              </a:solidFill>
              <a:effectLst/>
              <a:latin typeface="Arial" panose="020B0604020202020204" pitchFamily="34" charset="0"/>
              <a:ea typeface="ＭＳ Ｐゴシック" panose="020B0600070205080204" pitchFamily="34" charset="-128"/>
              <a:cs typeface="+mn-cs"/>
            </a:endParaRPr>
          </a:p>
          <a:p>
            <a:pPr marL="0" indent="0" eaLnBrk="1" hangingPunct="1">
              <a:lnSpc>
                <a:spcPct val="90000"/>
              </a:lnSpc>
              <a:buFontTx/>
              <a:buNone/>
            </a:pPr>
            <a:r>
              <a:rPr lang="en-US" altLang="en-US" sz="1200" dirty="0"/>
              <a:t>Teacher requests trolley of items.</a:t>
            </a:r>
          </a:p>
          <a:p>
            <a:pPr marL="0" indent="0" eaLnBrk="1" hangingPunct="1">
              <a:lnSpc>
                <a:spcPct val="90000"/>
              </a:lnSpc>
              <a:buFontTx/>
              <a:buNone/>
            </a:pPr>
            <a:r>
              <a:rPr lang="en-US" altLang="en-US" sz="1200" dirty="0"/>
              <a:t>Students choose what they want to use from the trolley.</a:t>
            </a:r>
          </a:p>
          <a:p>
            <a:endParaRPr lang="en-AU" sz="1200" b="0" i="0" kern="1200" dirty="0">
              <a:solidFill>
                <a:schemeClr val="tx1"/>
              </a:solidFill>
              <a:effectLst/>
              <a:latin typeface="Arial" panose="020B0604020202020204" pitchFamily="34" charset="0"/>
              <a:ea typeface="ＭＳ Ｐゴシック" panose="020B0600070205080204" pitchFamily="34" charset="-128"/>
              <a:cs typeface="+mn-cs"/>
            </a:endParaRPr>
          </a:p>
          <a:p>
            <a:pPr marL="0" indent="0" eaLnBrk="1" hangingPunct="1">
              <a:lnSpc>
                <a:spcPct val="90000"/>
              </a:lnSpc>
              <a:buFontTx/>
              <a:buNone/>
            </a:pPr>
            <a:r>
              <a:rPr lang="en-US" altLang="en-US" sz="1200" dirty="0"/>
              <a:t>Students have flexibility in choosing investigation</a:t>
            </a:r>
          </a:p>
          <a:p>
            <a:pPr marL="0" indent="0" eaLnBrk="1" hangingPunct="1">
              <a:lnSpc>
                <a:spcPct val="90000"/>
              </a:lnSpc>
              <a:buFontTx/>
              <a:buNone/>
            </a:pPr>
            <a:r>
              <a:rPr lang="en-US" altLang="en-US" sz="1200" dirty="0"/>
              <a:t>and what equipment, chemicals and biologicals to use.</a:t>
            </a:r>
          </a:p>
          <a:p>
            <a:endParaRPr lang="en-AU" sz="1200" b="0" i="0" kern="1200" dirty="0">
              <a:solidFill>
                <a:schemeClr val="tx1"/>
              </a:solidFill>
              <a:effectLst/>
              <a:latin typeface="Arial" panose="020B0604020202020204" pitchFamily="34" charset="0"/>
              <a:ea typeface="ＭＳ Ｐゴシック" panose="020B0600070205080204" pitchFamily="34" charset="-128"/>
              <a:cs typeface="+mn-cs"/>
            </a:endParaRPr>
          </a:p>
          <a:p>
            <a:r>
              <a:rPr lang="en-AU" sz="1200" b="0" i="0" kern="1200" dirty="0">
                <a:solidFill>
                  <a:schemeClr val="tx1"/>
                </a:solidFill>
                <a:effectLst/>
                <a:latin typeface="Arial" panose="020B0604020202020204" pitchFamily="34" charset="0"/>
                <a:ea typeface="ＭＳ Ｐゴシック" panose="020B0600070205080204" pitchFamily="34" charset="-128"/>
                <a:cs typeface="+mn-cs"/>
              </a:rPr>
              <a:t>Hands up for each type. Any missed?</a:t>
            </a:r>
          </a:p>
          <a:p>
            <a:endParaRPr lang="en-AU" altLang="en-US" sz="1200" b="0" i="0" kern="1200" dirty="0">
              <a:solidFill>
                <a:schemeClr val="tx1"/>
              </a:solidFill>
              <a:effectLst/>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4162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7</a:t>
            </a:fld>
            <a:endParaRPr lang="en-US" altLang="en-US"/>
          </a:p>
        </p:txBody>
      </p:sp>
    </p:spTree>
    <p:extLst>
      <p:ext uri="{BB962C8B-B14F-4D97-AF65-F5344CB8AC3E}">
        <p14:creationId xmlns:p14="http://schemas.microsoft.com/office/powerpoint/2010/main" val="108534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9111A1-C5AE-5849-9D7A-E1BD775A588A}"/>
              </a:ext>
            </a:extLst>
          </p:cNvPr>
          <p:cNvSpPr>
            <a:spLocks noGrp="1" noChangeArrowheads="1"/>
          </p:cNvSpPr>
          <p:nvPr>
            <p:ph type="sldNum" sz="quarter" idx="5"/>
          </p:nvPr>
        </p:nvSpPr>
        <p:spPr>
          <a:ln/>
        </p:spPr>
        <p:txBody>
          <a:bodyPr/>
          <a:lstStyle/>
          <a:p>
            <a:fld id="{2439D79E-D88B-3E46-9E32-307B0307AB37}" type="slidenum">
              <a:rPr lang="en-US" altLang="en-US"/>
              <a:pPr/>
              <a:t>8</a:t>
            </a:fld>
            <a:endParaRPr lang="en-US" altLang="en-US"/>
          </a:p>
        </p:txBody>
      </p:sp>
      <p:sp>
        <p:nvSpPr>
          <p:cNvPr id="87042" name="Rectangle 2">
            <a:extLst>
              <a:ext uri="{FF2B5EF4-FFF2-40B4-BE49-F238E27FC236}">
                <a16:creationId xmlns:a16="http://schemas.microsoft.com/office/drawing/2014/main" id="{7619CD3B-F3BB-0943-B16B-058465C99F3F}"/>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A9251596-766D-CD4B-A1F0-1271B3A305DD}"/>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wrote in the abstract for the talk that we’d give you ideas for student designed </a:t>
            </a:r>
            <a:r>
              <a:rPr lang="en-US" dirty="0" err="1"/>
              <a:t>pracs</a:t>
            </a:r>
            <a:r>
              <a:rPr lang="en-US" dirty="0"/>
              <a:t> based on the de-identified data in </a:t>
            </a:r>
            <a:r>
              <a:rPr lang="en-US" dirty="0" err="1"/>
              <a:t>RiskAssess</a:t>
            </a:r>
            <a:r>
              <a:rPr lang="en-US" dirty="0"/>
              <a:t>. We thought this would be easy but when we came to do it, it wasn’t so easy, because there is just so much data and variation! The initial plan was to show you the most popular </a:t>
            </a:r>
            <a:r>
              <a:rPr lang="en-US" dirty="0" err="1"/>
              <a:t>pracs</a:t>
            </a:r>
            <a:r>
              <a:rPr lang="en-US" dirty="0"/>
              <a:t> so we worked this out by looking at all </a:t>
            </a:r>
            <a:r>
              <a:rPr lang="en-US" dirty="0" err="1"/>
              <a:t>pracs</a:t>
            </a:r>
            <a:r>
              <a:rPr lang="en-US" dirty="0"/>
              <a:t> this year, breaking the </a:t>
            </a:r>
            <a:r>
              <a:rPr lang="en-US" dirty="0" err="1"/>
              <a:t>pracs</a:t>
            </a:r>
            <a:r>
              <a:rPr lang="en-US" dirty="0"/>
              <a:t> down by year group and looking at ones with over 30 risk assessments on each. This worked OK and we’ll show you soon what we found. However.. This didn’t necessarily lead to the most interesting students designed </a:t>
            </a:r>
            <a:r>
              <a:rPr lang="en-US" dirty="0" err="1"/>
              <a:t>pracs</a:t>
            </a:r>
            <a:r>
              <a:rPr lang="en-US" dirty="0"/>
              <a:t> and also highlights </a:t>
            </a:r>
            <a:r>
              <a:rPr lang="en-US" dirty="0" err="1"/>
              <a:t>pracs</a:t>
            </a:r>
            <a:r>
              <a:rPr lang="en-US" dirty="0"/>
              <a:t> done with the whole class using Student </a:t>
            </a:r>
            <a:r>
              <a:rPr lang="en-US" dirty="0" err="1"/>
              <a:t>RiskAssess</a:t>
            </a:r>
            <a:r>
              <a:rPr lang="en-US" dirty="0"/>
              <a:t>. So Phillip also went through and hand picked </a:t>
            </a:r>
            <a:r>
              <a:rPr lang="en-US" dirty="0" err="1"/>
              <a:t>pracs</a:t>
            </a:r>
            <a:r>
              <a:rPr lang="en-US" dirty="0"/>
              <a:t> and brainstormed </a:t>
            </a:r>
            <a:r>
              <a:rPr lang="en-US" dirty="0" err="1"/>
              <a:t>pracs</a:t>
            </a:r>
            <a:r>
              <a:rPr lang="en-US" dirty="0"/>
              <a:t> that he thought sounded the most interesting and also added some of his own ideas.</a:t>
            </a:r>
          </a:p>
          <a:p>
            <a:endParaRPr lang="en-US" dirty="0"/>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9</a:t>
            </a:fld>
            <a:endParaRPr lang="en-US" altLang="en-US"/>
          </a:p>
        </p:txBody>
      </p:sp>
    </p:spTree>
    <p:extLst>
      <p:ext uri="{BB962C8B-B14F-4D97-AF65-F5344CB8AC3E}">
        <p14:creationId xmlns:p14="http://schemas.microsoft.com/office/powerpoint/2010/main" val="49752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guess the #1 most popular across all year groups!!?</a:t>
            </a:r>
          </a:p>
        </p:txBody>
      </p:sp>
      <p:sp>
        <p:nvSpPr>
          <p:cNvPr id="4" name="Slide Number Placeholder 3"/>
          <p:cNvSpPr>
            <a:spLocks noGrp="1"/>
          </p:cNvSpPr>
          <p:nvPr>
            <p:ph type="sldNum" sz="quarter" idx="5"/>
          </p:nvPr>
        </p:nvSpPr>
        <p:spPr/>
        <p:txBody>
          <a:bodyPr/>
          <a:lstStyle/>
          <a:p>
            <a:fld id="{3300465C-9211-9049-B26B-B96CE78F435B}" type="slidenum">
              <a:rPr lang="en-US" altLang="en-US" smtClean="0"/>
              <a:pPr/>
              <a:t>10</a:t>
            </a:fld>
            <a:endParaRPr lang="en-US" altLang="en-US"/>
          </a:p>
        </p:txBody>
      </p:sp>
    </p:spTree>
    <p:extLst>
      <p:ext uri="{BB962C8B-B14F-4D97-AF65-F5344CB8AC3E}">
        <p14:creationId xmlns:p14="http://schemas.microsoft.com/office/powerpoint/2010/main" val="190522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C6FC-02DF-CB49-B832-416ED19C1D4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737011-029C-314E-B10B-60CB0B8659B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FB6C2-EC6F-D840-B4E0-2178655E10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EF4AF3-6E06-5441-8BA7-7BD2A7751A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0352A79-B685-FB44-901F-AE06E6677573}"/>
              </a:ext>
            </a:extLst>
          </p:cNvPr>
          <p:cNvSpPr>
            <a:spLocks noGrp="1"/>
          </p:cNvSpPr>
          <p:nvPr>
            <p:ph type="sldNum" sz="quarter" idx="12"/>
          </p:nvPr>
        </p:nvSpPr>
        <p:spPr/>
        <p:txBody>
          <a:bodyPr/>
          <a:lstStyle>
            <a:lvl1pPr>
              <a:defRPr/>
            </a:lvl1pPr>
          </a:lstStyle>
          <a:p>
            <a:fld id="{7673AF83-80BE-B045-B908-24214B861192}" type="slidenum">
              <a:rPr lang="en-US" altLang="en-US"/>
              <a:pPr/>
              <a:t>‹#›</a:t>
            </a:fld>
            <a:endParaRPr lang="en-US" altLang="en-US"/>
          </a:p>
        </p:txBody>
      </p:sp>
    </p:spTree>
    <p:extLst>
      <p:ext uri="{BB962C8B-B14F-4D97-AF65-F5344CB8AC3E}">
        <p14:creationId xmlns:p14="http://schemas.microsoft.com/office/powerpoint/2010/main" val="4093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3BB7-859A-804E-BF18-FFE066554A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27DAF0-2BCD-9440-AF5A-E011F7DFF7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18A0F-552B-D84F-B69A-88EA63FF48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917893-3C30-3942-804B-1920FC5B8B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92E0FE-D88F-8C4C-852E-07D4E5852099}"/>
              </a:ext>
            </a:extLst>
          </p:cNvPr>
          <p:cNvSpPr>
            <a:spLocks noGrp="1"/>
          </p:cNvSpPr>
          <p:nvPr>
            <p:ph type="sldNum" sz="quarter" idx="12"/>
          </p:nvPr>
        </p:nvSpPr>
        <p:spPr/>
        <p:txBody>
          <a:bodyPr/>
          <a:lstStyle>
            <a:lvl1pPr>
              <a:defRPr/>
            </a:lvl1pPr>
          </a:lstStyle>
          <a:p>
            <a:fld id="{C412A0CA-C47C-2B4E-BA58-04260A14487D}" type="slidenum">
              <a:rPr lang="en-US" altLang="en-US"/>
              <a:pPr/>
              <a:t>‹#›</a:t>
            </a:fld>
            <a:endParaRPr lang="en-US" altLang="en-US"/>
          </a:p>
        </p:txBody>
      </p:sp>
    </p:spTree>
    <p:extLst>
      <p:ext uri="{BB962C8B-B14F-4D97-AF65-F5344CB8AC3E}">
        <p14:creationId xmlns:p14="http://schemas.microsoft.com/office/powerpoint/2010/main" val="162983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FBD15-BA17-FB43-A4D7-1318F6D95098}"/>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C6472-107A-1345-9FD8-B48FD1625331}"/>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E86D7-26BD-364F-9B7E-D9B6254C18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7098D47-38C0-0440-A5AB-7FC21450FC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E57838-59FC-7B45-8903-029A0B4719E1}"/>
              </a:ext>
            </a:extLst>
          </p:cNvPr>
          <p:cNvSpPr>
            <a:spLocks noGrp="1"/>
          </p:cNvSpPr>
          <p:nvPr>
            <p:ph type="sldNum" sz="quarter" idx="12"/>
          </p:nvPr>
        </p:nvSpPr>
        <p:spPr/>
        <p:txBody>
          <a:bodyPr/>
          <a:lstStyle>
            <a:lvl1pPr>
              <a:defRPr/>
            </a:lvl1pPr>
          </a:lstStyle>
          <a:p>
            <a:fld id="{841522A2-008C-6342-83EF-919BEF667F14}" type="slidenum">
              <a:rPr lang="en-US" altLang="en-US"/>
              <a:pPr/>
              <a:t>‹#›</a:t>
            </a:fld>
            <a:endParaRPr lang="en-US" altLang="en-US"/>
          </a:p>
        </p:txBody>
      </p:sp>
    </p:spTree>
    <p:extLst>
      <p:ext uri="{BB962C8B-B14F-4D97-AF65-F5344CB8AC3E}">
        <p14:creationId xmlns:p14="http://schemas.microsoft.com/office/powerpoint/2010/main" val="16575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0CCE-7F05-554B-995D-B9945C93A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AE9E9A-260C-C94E-97E9-F83C219124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10C71-A8F4-2D4A-BEEE-260D334C9B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5D4B69-CFF3-3448-A63F-08D32E239A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E0EBC82-7FE7-2546-85C8-A04ED164A4E6}"/>
              </a:ext>
            </a:extLst>
          </p:cNvPr>
          <p:cNvSpPr>
            <a:spLocks noGrp="1"/>
          </p:cNvSpPr>
          <p:nvPr>
            <p:ph type="sldNum" sz="quarter" idx="12"/>
          </p:nvPr>
        </p:nvSpPr>
        <p:spPr/>
        <p:txBody>
          <a:bodyPr/>
          <a:lstStyle>
            <a:lvl1pPr>
              <a:defRPr/>
            </a:lvl1pPr>
          </a:lstStyle>
          <a:p>
            <a:fld id="{B8988887-E62F-6C4E-BB95-D5EEFEADAD9B}" type="slidenum">
              <a:rPr lang="en-US" altLang="en-US"/>
              <a:pPr/>
              <a:t>‹#›</a:t>
            </a:fld>
            <a:endParaRPr lang="en-US" altLang="en-US"/>
          </a:p>
        </p:txBody>
      </p:sp>
    </p:spTree>
    <p:extLst>
      <p:ext uri="{BB962C8B-B14F-4D97-AF65-F5344CB8AC3E}">
        <p14:creationId xmlns:p14="http://schemas.microsoft.com/office/powerpoint/2010/main" val="305728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DFFC-EECD-0F4C-A59A-3219CCAE3D0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3312AC-1CB3-BD4E-AAE3-C260D336203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E227377-3B81-8146-B00C-EC0255AC33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F540B6-1785-C647-B6BD-E83C6A24BE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25CDF08-431E-A44A-B003-D6C342CE78ED}"/>
              </a:ext>
            </a:extLst>
          </p:cNvPr>
          <p:cNvSpPr>
            <a:spLocks noGrp="1"/>
          </p:cNvSpPr>
          <p:nvPr>
            <p:ph type="sldNum" sz="quarter" idx="12"/>
          </p:nvPr>
        </p:nvSpPr>
        <p:spPr/>
        <p:txBody>
          <a:bodyPr/>
          <a:lstStyle>
            <a:lvl1pPr>
              <a:defRPr/>
            </a:lvl1pPr>
          </a:lstStyle>
          <a:p>
            <a:fld id="{32A6D6EE-F71F-E847-8C50-BCEFA2505617}" type="slidenum">
              <a:rPr lang="en-US" altLang="en-US"/>
              <a:pPr/>
              <a:t>‹#›</a:t>
            </a:fld>
            <a:endParaRPr lang="en-US" altLang="en-US"/>
          </a:p>
        </p:txBody>
      </p:sp>
    </p:spTree>
    <p:extLst>
      <p:ext uri="{BB962C8B-B14F-4D97-AF65-F5344CB8AC3E}">
        <p14:creationId xmlns:p14="http://schemas.microsoft.com/office/powerpoint/2010/main" val="235135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DDED-B32E-8E41-B193-5D716209C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746A2-E567-F247-84E6-6D0C97C6631D}"/>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33E12-200D-4E4E-92D2-279B8E15A21C}"/>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F1D395-A73A-6546-8EFE-59B5A22609B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3A77A78-4D31-BF48-A856-855C13EBEC2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B8334E4-84ED-E94E-AA44-FFAF1DEA2092}"/>
              </a:ext>
            </a:extLst>
          </p:cNvPr>
          <p:cNvSpPr>
            <a:spLocks noGrp="1"/>
          </p:cNvSpPr>
          <p:nvPr>
            <p:ph type="sldNum" sz="quarter" idx="12"/>
          </p:nvPr>
        </p:nvSpPr>
        <p:spPr/>
        <p:txBody>
          <a:bodyPr/>
          <a:lstStyle>
            <a:lvl1pPr>
              <a:defRPr/>
            </a:lvl1pPr>
          </a:lstStyle>
          <a:p>
            <a:fld id="{3247C495-8ABE-544E-BBF8-40CE40AC0756}" type="slidenum">
              <a:rPr lang="en-US" altLang="en-US"/>
              <a:pPr/>
              <a:t>‹#›</a:t>
            </a:fld>
            <a:endParaRPr lang="en-US" altLang="en-US"/>
          </a:p>
        </p:txBody>
      </p:sp>
    </p:spTree>
    <p:extLst>
      <p:ext uri="{BB962C8B-B14F-4D97-AF65-F5344CB8AC3E}">
        <p14:creationId xmlns:p14="http://schemas.microsoft.com/office/powerpoint/2010/main" val="320150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8B68-A6AC-F44C-B1DA-05F5329AA76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9217B4-4C4C-6841-94F5-C61DFC41013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16A918-43CB-E948-B321-F8A49E8EAB4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61E01A-ADC2-B847-9025-A0BEB45D9C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0EBE47-AE6E-2146-8280-4925809CC5B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D2ED9-CABC-7840-8FC5-BBA0F3AEC5D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E28DE11-7ACD-A94F-94B4-645990A9C49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363DE59-10DE-744C-A0EC-8DB2032747C1}"/>
              </a:ext>
            </a:extLst>
          </p:cNvPr>
          <p:cNvSpPr>
            <a:spLocks noGrp="1"/>
          </p:cNvSpPr>
          <p:nvPr>
            <p:ph type="sldNum" sz="quarter" idx="12"/>
          </p:nvPr>
        </p:nvSpPr>
        <p:spPr/>
        <p:txBody>
          <a:bodyPr/>
          <a:lstStyle>
            <a:lvl1pPr>
              <a:defRPr/>
            </a:lvl1pPr>
          </a:lstStyle>
          <a:p>
            <a:fld id="{F7A42FBA-F704-474E-9285-5704A76998DA}" type="slidenum">
              <a:rPr lang="en-US" altLang="en-US"/>
              <a:pPr/>
              <a:t>‹#›</a:t>
            </a:fld>
            <a:endParaRPr lang="en-US" altLang="en-US"/>
          </a:p>
        </p:txBody>
      </p:sp>
    </p:spTree>
    <p:extLst>
      <p:ext uri="{BB962C8B-B14F-4D97-AF65-F5344CB8AC3E}">
        <p14:creationId xmlns:p14="http://schemas.microsoft.com/office/powerpoint/2010/main" val="28646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3234-C03C-AA4E-B7C5-50F3149771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D25C1E-B76F-8240-B0E1-42C277BD1AA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F08E5F3-5173-744F-A0C6-BA5912A2A53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FB7AB14-D671-CB41-8EFF-C5F9D6BE3D3E}"/>
              </a:ext>
            </a:extLst>
          </p:cNvPr>
          <p:cNvSpPr>
            <a:spLocks noGrp="1"/>
          </p:cNvSpPr>
          <p:nvPr>
            <p:ph type="sldNum" sz="quarter" idx="12"/>
          </p:nvPr>
        </p:nvSpPr>
        <p:spPr/>
        <p:txBody>
          <a:bodyPr/>
          <a:lstStyle>
            <a:lvl1pPr>
              <a:defRPr/>
            </a:lvl1pPr>
          </a:lstStyle>
          <a:p>
            <a:fld id="{4A0AAC38-077C-B84A-8C53-6C7104531E84}" type="slidenum">
              <a:rPr lang="en-US" altLang="en-US"/>
              <a:pPr/>
              <a:t>‹#›</a:t>
            </a:fld>
            <a:endParaRPr lang="en-US" altLang="en-US"/>
          </a:p>
        </p:txBody>
      </p:sp>
    </p:spTree>
    <p:extLst>
      <p:ext uri="{BB962C8B-B14F-4D97-AF65-F5344CB8AC3E}">
        <p14:creationId xmlns:p14="http://schemas.microsoft.com/office/powerpoint/2010/main" val="30649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1798A4-2ACF-D544-A660-78D1D17B74F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F8B4D4C-38F6-D346-B660-5741418BA6C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3E572C9-3DEA-7E4D-89BC-6A071CDF3EDA}"/>
              </a:ext>
            </a:extLst>
          </p:cNvPr>
          <p:cNvSpPr>
            <a:spLocks noGrp="1"/>
          </p:cNvSpPr>
          <p:nvPr>
            <p:ph type="sldNum" sz="quarter" idx="12"/>
          </p:nvPr>
        </p:nvSpPr>
        <p:spPr/>
        <p:txBody>
          <a:bodyPr/>
          <a:lstStyle>
            <a:lvl1pPr>
              <a:defRPr/>
            </a:lvl1pPr>
          </a:lstStyle>
          <a:p>
            <a:fld id="{E17D3C47-44B7-BF4D-809E-111D34430E01}" type="slidenum">
              <a:rPr lang="en-US" altLang="en-US"/>
              <a:pPr/>
              <a:t>‹#›</a:t>
            </a:fld>
            <a:endParaRPr lang="en-US" altLang="en-US"/>
          </a:p>
        </p:txBody>
      </p:sp>
    </p:spTree>
    <p:extLst>
      <p:ext uri="{BB962C8B-B14F-4D97-AF65-F5344CB8AC3E}">
        <p14:creationId xmlns:p14="http://schemas.microsoft.com/office/powerpoint/2010/main" val="37128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8ED0-C24A-8749-8137-83C6B62224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3DBD1-A727-8846-95D8-7E070A6DA9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EF3736-0324-9242-9AC9-B04A4DE4B5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168D32-9C5F-3F42-BB04-877081C5B0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96BDCB0-8636-3045-A98B-C0ADF920336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850F696-1393-E249-9D0E-B0446A8F1FA8}"/>
              </a:ext>
            </a:extLst>
          </p:cNvPr>
          <p:cNvSpPr>
            <a:spLocks noGrp="1"/>
          </p:cNvSpPr>
          <p:nvPr>
            <p:ph type="sldNum" sz="quarter" idx="12"/>
          </p:nvPr>
        </p:nvSpPr>
        <p:spPr/>
        <p:txBody>
          <a:bodyPr/>
          <a:lstStyle>
            <a:lvl1pPr>
              <a:defRPr/>
            </a:lvl1pPr>
          </a:lstStyle>
          <a:p>
            <a:fld id="{A7E8B17E-29E5-764E-9F5B-14215BDE6193}" type="slidenum">
              <a:rPr lang="en-US" altLang="en-US"/>
              <a:pPr/>
              <a:t>‹#›</a:t>
            </a:fld>
            <a:endParaRPr lang="en-US" altLang="en-US"/>
          </a:p>
        </p:txBody>
      </p:sp>
    </p:spTree>
    <p:extLst>
      <p:ext uri="{BB962C8B-B14F-4D97-AF65-F5344CB8AC3E}">
        <p14:creationId xmlns:p14="http://schemas.microsoft.com/office/powerpoint/2010/main" val="354291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A7E9-71A9-1D48-8607-FC7A13B4C0A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93CD5D-16AF-6948-84CD-D664DBEF2DB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F68E92-F9A5-8F4D-A50C-412A9C23B1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FE82E7-F2E3-1B43-88E4-72215A7B0D3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4BFA8DE-FE43-DA40-93AD-0A296243C61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4C6B68-53F2-864F-ABCF-E0B022515CC8}"/>
              </a:ext>
            </a:extLst>
          </p:cNvPr>
          <p:cNvSpPr>
            <a:spLocks noGrp="1"/>
          </p:cNvSpPr>
          <p:nvPr>
            <p:ph type="sldNum" sz="quarter" idx="12"/>
          </p:nvPr>
        </p:nvSpPr>
        <p:spPr/>
        <p:txBody>
          <a:bodyPr/>
          <a:lstStyle>
            <a:lvl1pPr>
              <a:defRPr/>
            </a:lvl1pPr>
          </a:lstStyle>
          <a:p>
            <a:fld id="{5D85FF0D-36EC-F249-B29B-87A2D9F02BAA}" type="slidenum">
              <a:rPr lang="en-US" altLang="en-US"/>
              <a:pPr/>
              <a:t>‹#›</a:t>
            </a:fld>
            <a:endParaRPr lang="en-US" altLang="en-US"/>
          </a:p>
        </p:txBody>
      </p:sp>
    </p:spTree>
    <p:extLst>
      <p:ext uri="{BB962C8B-B14F-4D97-AF65-F5344CB8AC3E}">
        <p14:creationId xmlns:p14="http://schemas.microsoft.com/office/powerpoint/2010/main" val="400711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656872-BB8C-9D4F-9A45-4A71EF622B1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D5B50F-D921-2346-A742-634DAFA7E7D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CFB0AAA-F9CB-A840-AE6F-0CBABD365B15}"/>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C165FC7-774A-7D42-A391-E034C2575470}"/>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AB42B53E-E106-B843-9861-B624645629F3}"/>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FE3A63AB-1485-1B4B-B909-9DA2553EC71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5UfMU9TsoE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BEDFC4A-A53C-6449-B9E0-6D3FFA0C330C}"/>
              </a:ext>
            </a:extLst>
          </p:cNvPr>
          <p:cNvSpPr>
            <a:spLocks noGrp="1" noChangeArrowheads="1"/>
          </p:cNvSpPr>
          <p:nvPr>
            <p:ph type="ctrTitle"/>
          </p:nvPr>
        </p:nvSpPr>
        <p:spPr>
          <a:xfrm>
            <a:off x="536575" y="2454696"/>
            <a:ext cx="7924800" cy="2514600"/>
          </a:xfrm>
        </p:spPr>
        <p:txBody>
          <a:bodyPr anchor="ctr"/>
          <a:lstStyle/>
          <a:p>
            <a:r>
              <a:rPr lang="en-AU" sz="5000" dirty="0"/>
              <a:t>How best to manage student-designed investigations</a:t>
            </a:r>
            <a:endParaRPr lang="en-US" altLang="en-US" sz="5000" dirty="0"/>
          </a:p>
        </p:txBody>
      </p:sp>
      <p:graphicFrame>
        <p:nvGraphicFramePr>
          <p:cNvPr id="2053" name="Object 5">
            <a:extLst>
              <a:ext uri="{FF2B5EF4-FFF2-40B4-BE49-F238E27FC236}">
                <a16:creationId xmlns:a16="http://schemas.microsoft.com/office/drawing/2014/main" id="{D20E8830-09B2-4C45-AB2C-A4DC9EA20339}"/>
              </a:ext>
            </a:extLst>
          </p:cNvPr>
          <p:cNvGraphicFramePr>
            <a:graphicFrameLocks noChangeAspect="1"/>
          </p:cNvGraphicFramePr>
          <p:nvPr/>
        </p:nvGraphicFramePr>
        <p:xfrm>
          <a:off x="6324600" y="533400"/>
          <a:ext cx="2005013" cy="1143000"/>
        </p:xfrm>
        <a:graphic>
          <a:graphicData uri="http://schemas.openxmlformats.org/presentationml/2006/ole">
            <mc:AlternateContent xmlns:mc="http://schemas.openxmlformats.org/markup-compatibility/2006">
              <mc:Choice xmlns:v="urn:schemas-microsoft-com:vml" Requires="v">
                <p:oleObj name="Picture" r:id="rId3" imgW="4013200" imgH="2286000" progId="Word.Picture.8">
                  <p:embed/>
                </p:oleObj>
              </mc:Choice>
              <mc:Fallback>
                <p:oleObj name="Picture" r:id="rId3" imgW="4013200" imgH="22860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33400"/>
                        <a:ext cx="2005013"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7" name="Rectangle 3">
            <a:extLst>
              <a:ext uri="{FF2B5EF4-FFF2-40B4-BE49-F238E27FC236}">
                <a16:creationId xmlns:a16="http://schemas.microsoft.com/office/drawing/2014/main" id="{70B4D2EF-365E-7344-A810-E674016B40F7}"/>
              </a:ext>
            </a:extLst>
          </p:cNvPr>
          <p:cNvSpPr txBox="1">
            <a:spLocks noChangeArrowheads="1"/>
          </p:cNvSpPr>
          <p:nvPr/>
        </p:nvSpPr>
        <p:spPr bwMode="auto">
          <a:xfrm>
            <a:off x="682687" y="5603563"/>
            <a:ext cx="7632575" cy="1136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altLang="en-US" sz="3600" dirty="0"/>
              <a:t>James Crisp &amp; Phillip Crisp</a:t>
            </a:r>
          </a:p>
        </p:txBody>
      </p:sp>
      <p:pic>
        <p:nvPicPr>
          <p:cNvPr id="10" name="Picture 2" descr="burning_hair_medium.jpg">
            <a:extLst>
              <a:ext uri="{FF2B5EF4-FFF2-40B4-BE49-F238E27FC236}">
                <a16:creationId xmlns:a16="http://schemas.microsoft.com/office/drawing/2014/main" id="{C17B2D7A-3A28-FE47-A576-1AB8A5D080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15888"/>
            <a:ext cx="2160587"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st popular clipart png&#10;">
            <a:extLst>
              <a:ext uri="{FF2B5EF4-FFF2-40B4-BE49-F238E27FC236}">
                <a16:creationId xmlns:a16="http://schemas.microsoft.com/office/drawing/2014/main" id="{3A33D086-2FD8-C27B-CB6C-F2A71C63B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0"/>
            <a:ext cx="738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9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C70CC-2CE7-2F65-09D1-3FFFA5D06AD6}"/>
              </a:ext>
            </a:extLst>
          </p:cNvPr>
          <p:cNvSpPr>
            <a:spLocks noGrp="1"/>
          </p:cNvSpPr>
          <p:nvPr>
            <p:ph idx="1"/>
          </p:nvPr>
        </p:nvSpPr>
        <p:spPr/>
        <p:txBody>
          <a:bodyPr/>
          <a:lstStyle/>
          <a:p>
            <a:pPr marL="0" indent="0" algn="ctr">
              <a:buNone/>
            </a:pPr>
            <a:endParaRPr lang="en-US" dirty="0"/>
          </a:p>
          <a:p>
            <a:pPr marL="0" indent="0" algn="ctr">
              <a:buNone/>
            </a:pPr>
            <a:r>
              <a:rPr lang="en-US" dirty="0"/>
              <a:t>Rate of reaction </a:t>
            </a:r>
          </a:p>
          <a:p>
            <a:pPr marL="0" indent="0" algn="ctr">
              <a:buNone/>
            </a:pPr>
            <a:r>
              <a:rPr lang="en-US" dirty="0">
                <a:sym typeface="Wingdings" pitchFamily="2" charset="2"/>
              </a:rPr>
              <a:t></a:t>
            </a:r>
          </a:p>
          <a:p>
            <a:pPr marL="0" indent="0" algn="ctr">
              <a:buNone/>
            </a:pPr>
            <a:endParaRPr lang="en-US" dirty="0">
              <a:sym typeface="Wingdings" pitchFamily="2" charset="2"/>
            </a:endParaRPr>
          </a:p>
        </p:txBody>
      </p:sp>
    </p:spTree>
    <p:extLst>
      <p:ext uri="{BB962C8B-B14F-4D97-AF65-F5344CB8AC3E}">
        <p14:creationId xmlns:p14="http://schemas.microsoft.com/office/powerpoint/2010/main" val="358125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p:txBody>
          <a:bodyPr/>
          <a:lstStyle/>
          <a:p>
            <a:r>
              <a:rPr lang="en-US" b="1" dirty="0"/>
              <a:t>Most Popular in Year 10</a:t>
            </a:r>
          </a:p>
        </p:txBody>
      </p:sp>
      <p:sp>
        <p:nvSpPr>
          <p:cNvPr id="5" name="TextBox 4">
            <a:extLst>
              <a:ext uri="{FF2B5EF4-FFF2-40B4-BE49-F238E27FC236}">
                <a16:creationId xmlns:a16="http://schemas.microsoft.com/office/drawing/2014/main" id="{9C44FE29-0A3C-5E1E-7E96-3CE93B83C9A0}"/>
              </a:ext>
            </a:extLst>
          </p:cNvPr>
          <p:cNvSpPr txBox="1"/>
          <p:nvPr/>
        </p:nvSpPr>
        <p:spPr>
          <a:xfrm>
            <a:off x="395536" y="1908696"/>
            <a:ext cx="9145016" cy="4616648"/>
          </a:xfrm>
          <a:prstGeom prst="rect">
            <a:avLst/>
          </a:prstGeom>
          <a:noFill/>
        </p:spPr>
        <p:txBody>
          <a:bodyPr wrap="square">
            <a:spAutoFit/>
          </a:bodyPr>
          <a:lstStyle/>
          <a:p>
            <a:pPr marL="742950" indent="-742950">
              <a:lnSpc>
                <a:spcPct val="150000"/>
              </a:lnSpc>
              <a:buFont typeface="+mj-lt"/>
              <a:buAutoNum type="arabicPeriod"/>
            </a:pPr>
            <a:r>
              <a:rPr lang="en-US" sz="3600" dirty="0"/>
              <a:t> Rate of Reaction</a:t>
            </a:r>
          </a:p>
          <a:p>
            <a:pPr marL="742950" indent="-742950">
              <a:lnSpc>
                <a:spcPct val="150000"/>
              </a:lnSpc>
              <a:buFont typeface="+mj-lt"/>
              <a:buAutoNum type="arabicPeriod"/>
            </a:pPr>
            <a:r>
              <a:rPr lang="en-US" sz="3600" dirty="0"/>
              <a:t> Hooke's Law Investigation</a:t>
            </a:r>
          </a:p>
          <a:p>
            <a:pPr marL="742950" indent="-742950">
              <a:lnSpc>
                <a:spcPct val="150000"/>
              </a:lnSpc>
              <a:buFont typeface="+mj-lt"/>
              <a:buAutoNum type="arabicPeriod"/>
            </a:pPr>
            <a:r>
              <a:rPr lang="en-US" sz="3600" dirty="0"/>
              <a:t> </a:t>
            </a:r>
            <a:r>
              <a:rPr lang="en-US" sz="3600" strike="sngStrike" dirty="0"/>
              <a:t>Gravimetric Analysis of Chicken Soup</a:t>
            </a:r>
          </a:p>
          <a:p>
            <a:pPr marL="742950" indent="-742950">
              <a:lnSpc>
                <a:spcPct val="150000"/>
              </a:lnSpc>
              <a:buFont typeface="+mj-lt"/>
              <a:buAutoNum type="arabicPeriod"/>
            </a:pPr>
            <a:r>
              <a:rPr lang="en-US" sz="3600" dirty="0"/>
              <a:t> Benedict's test for glucose</a:t>
            </a:r>
          </a:p>
          <a:p>
            <a:pPr marL="742950" indent="-742950">
              <a:lnSpc>
                <a:spcPct val="150000"/>
              </a:lnSpc>
              <a:buFont typeface="+mj-lt"/>
              <a:buAutoNum type="arabicPeriod"/>
            </a:pPr>
            <a:r>
              <a:rPr lang="en-US" sz="3600" dirty="0"/>
              <a:t> Motion of a Cart</a:t>
            </a:r>
          </a:p>
          <a:p>
            <a:endParaRPr lang="en-US" dirty="0"/>
          </a:p>
        </p:txBody>
      </p:sp>
    </p:spTree>
    <p:extLst>
      <p:ext uri="{BB962C8B-B14F-4D97-AF65-F5344CB8AC3E}">
        <p14:creationId xmlns:p14="http://schemas.microsoft.com/office/powerpoint/2010/main" val="82571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a:xfrm>
            <a:off x="685800" y="188640"/>
            <a:ext cx="7772400" cy="1143000"/>
          </a:xfrm>
        </p:spPr>
        <p:txBody>
          <a:bodyPr/>
          <a:lstStyle/>
          <a:p>
            <a:r>
              <a:rPr lang="en-US" b="1" dirty="0"/>
              <a:t>Most Popular in 11 &amp; 12</a:t>
            </a:r>
          </a:p>
        </p:txBody>
      </p:sp>
      <p:sp>
        <p:nvSpPr>
          <p:cNvPr id="5" name="TextBox 4">
            <a:extLst>
              <a:ext uri="{FF2B5EF4-FFF2-40B4-BE49-F238E27FC236}">
                <a16:creationId xmlns:a16="http://schemas.microsoft.com/office/drawing/2014/main" id="{9C44FE29-0A3C-5E1E-7E96-3CE93B83C9A0}"/>
              </a:ext>
            </a:extLst>
          </p:cNvPr>
          <p:cNvSpPr txBox="1"/>
          <p:nvPr/>
        </p:nvSpPr>
        <p:spPr>
          <a:xfrm>
            <a:off x="538441" y="1196752"/>
            <a:ext cx="6480720" cy="6555641"/>
          </a:xfrm>
          <a:prstGeom prst="rect">
            <a:avLst/>
          </a:prstGeom>
          <a:noFill/>
        </p:spPr>
        <p:txBody>
          <a:bodyPr wrap="square">
            <a:spAutoFit/>
          </a:bodyPr>
          <a:lstStyle/>
          <a:p>
            <a:pPr>
              <a:lnSpc>
                <a:spcPct val="150000"/>
              </a:lnSpc>
            </a:pPr>
            <a:r>
              <a:rPr lang="en-US" b="1" dirty="0"/>
              <a:t>Chemistry</a:t>
            </a:r>
            <a:r>
              <a:rPr lang="en-US" dirty="0"/>
              <a:t>	</a:t>
            </a:r>
          </a:p>
          <a:p>
            <a:pPr marL="342900" indent="-342900">
              <a:lnSpc>
                <a:spcPct val="150000"/>
              </a:lnSpc>
              <a:buFont typeface="Wingdings" pitchFamily="2" charset="2"/>
              <a:buChar char="Ø"/>
            </a:pPr>
            <a:r>
              <a:rPr lang="en-US" dirty="0"/>
              <a:t>Effect of Concentration on Reaction Rate</a:t>
            </a:r>
          </a:p>
          <a:p>
            <a:pPr marL="342900" indent="-342900">
              <a:lnSpc>
                <a:spcPct val="150000"/>
              </a:lnSpc>
              <a:buFont typeface="Wingdings" pitchFamily="2" charset="2"/>
              <a:buChar char="Ø"/>
            </a:pPr>
            <a:r>
              <a:rPr lang="en-US" dirty="0"/>
              <a:t>Chemical composition of a compound</a:t>
            </a:r>
          </a:p>
          <a:p>
            <a:pPr marL="342900" indent="-342900">
              <a:lnSpc>
                <a:spcPct val="150000"/>
              </a:lnSpc>
              <a:buFont typeface="Wingdings" pitchFamily="2" charset="2"/>
              <a:buChar char="Ø"/>
            </a:pPr>
            <a:r>
              <a:rPr lang="en-US" dirty="0"/>
              <a:t>Metal Reactivity</a:t>
            </a:r>
          </a:p>
          <a:p>
            <a:pPr marL="342900" indent="-342900">
              <a:lnSpc>
                <a:spcPct val="150000"/>
              </a:lnSpc>
              <a:buFont typeface="Wingdings" pitchFamily="2" charset="2"/>
              <a:buChar char="Ø"/>
            </a:pPr>
            <a:r>
              <a:rPr lang="en-US" dirty="0"/>
              <a:t>Combustion of fuels</a:t>
            </a:r>
          </a:p>
          <a:p>
            <a:pPr marL="342900" indent="-342900">
              <a:lnSpc>
                <a:spcPct val="150000"/>
              </a:lnSpc>
              <a:buFont typeface="Wingdings" pitchFamily="2" charset="2"/>
              <a:buChar char="Ø"/>
            </a:pPr>
            <a:r>
              <a:rPr lang="en-US" dirty="0"/>
              <a:t>Precipitation Reactions</a:t>
            </a:r>
          </a:p>
          <a:p>
            <a:pPr marL="342900" indent="-342900">
              <a:lnSpc>
                <a:spcPct val="150000"/>
              </a:lnSpc>
              <a:buFont typeface="Wingdings" pitchFamily="2" charset="2"/>
              <a:buChar char="Ø"/>
            </a:pPr>
            <a:r>
              <a:rPr lang="en-US" dirty="0"/>
              <a:t>Properties of Substances</a:t>
            </a:r>
          </a:p>
          <a:p>
            <a:pPr marL="342900" indent="-342900">
              <a:lnSpc>
                <a:spcPct val="150000"/>
              </a:lnSpc>
              <a:buFont typeface="Wingdings" pitchFamily="2" charset="2"/>
              <a:buChar char="Ø"/>
            </a:pPr>
            <a:r>
              <a:rPr lang="en-US" dirty="0"/>
              <a:t>Electrolysis</a:t>
            </a:r>
          </a:p>
          <a:p>
            <a:pPr marL="342900" indent="-342900">
              <a:lnSpc>
                <a:spcPct val="150000"/>
              </a:lnSpc>
              <a:buFont typeface="Wingdings" pitchFamily="2" charset="2"/>
              <a:buChar char="Ø"/>
            </a:pPr>
            <a:r>
              <a:rPr lang="en-US" dirty="0"/>
              <a:t>Galvanic cells</a:t>
            </a:r>
          </a:p>
          <a:p>
            <a:pPr marL="342900" indent="-342900">
              <a:lnSpc>
                <a:spcPct val="150000"/>
              </a:lnSpc>
              <a:buFont typeface="Wingdings" pitchFamily="2" charset="2"/>
              <a:buChar char="Ø"/>
            </a:pPr>
            <a:endParaRPr lang="en-US" dirty="0"/>
          </a:p>
          <a:p>
            <a:pPr>
              <a:lnSpc>
                <a:spcPct val="150000"/>
              </a:lnSpc>
            </a:pPr>
            <a:endParaRPr lang="en-US" dirty="0"/>
          </a:p>
          <a:p>
            <a:endParaRPr lang="en-US" dirty="0"/>
          </a:p>
        </p:txBody>
      </p:sp>
      <p:sp>
        <p:nvSpPr>
          <p:cNvPr id="4" name="TextBox 3">
            <a:extLst>
              <a:ext uri="{FF2B5EF4-FFF2-40B4-BE49-F238E27FC236}">
                <a16:creationId xmlns:a16="http://schemas.microsoft.com/office/drawing/2014/main" id="{E561B796-5577-EF47-7151-9ED65DC03B85}"/>
              </a:ext>
            </a:extLst>
          </p:cNvPr>
          <p:cNvSpPr txBox="1"/>
          <p:nvPr/>
        </p:nvSpPr>
        <p:spPr>
          <a:xfrm>
            <a:off x="5580112" y="3699093"/>
            <a:ext cx="4572000" cy="1131848"/>
          </a:xfrm>
          <a:prstGeom prst="rect">
            <a:avLst/>
          </a:prstGeom>
          <a:noFill/>
        </p:spPr>
        <p:txBody>
          <a:bodyPr wrap="square">
            <a:spAutoFit/>
          </a:bodyPr>
          <a:lstStyle/>
          <a:p>
            <a:pPr>
              <a:lnSpc>
                <a:spcPct val="150000"/>
              </a:lnSpc>
            </a:pPr>
            <a:r>
              <a:rPr lang="en-US" b="1" dirty="0"/>
              <a:t>Biology</a:t>
            </a:r>
            <a:r>
              <a:rPr lang="en-US" dirty="0"/>
              <a:t>	</a:t>
            </a:r>
          </a:p>
          <a:p>
            <a:pPr marL="342900" indent="-342900">
              <a:lnSpc>
                <a:spcPct val="150000"/>
              </a:lnSpc>
              <a:buFont typeface="Wingdings" pitchFamily="2" charset="2"/>
              <a:buChar char="Ø"/>
            </a:pPr>
            <a:r>
              <a:rPr lang="en-US" dirty="0"/>
              <a:t>Yeast Experiment</a:t>
            </a:r>
          </a:p>
        </p:txBody>
      </p:sp>
      <p:sp>
        <p:nvSpPr>
          <p:cNvPr id="6" name="TextBox 5">
            <a:extLst>
              <a:ext uri="{FF2B5EF4-FFF2-40B4-BE49-F238E27FC236}">
                <a16:creationId xmlns:a16="http://schemas.microsoft.com/office/drawing/2014/main" id="{938E3B2B-26BE-B13C-570C-B5A8866B4462}"/>
              </a:ext>
            </a:extLst>
          </p:cNvPr>
          <p:cNvSpPr txBox="1"/>
          <p:nvPr/>
        </p:nvSpPr>
        <p:spPr>
          <a:xfrm>
            <a:off x="5580112" y="5095324"/>
            <a:ext cx="4572000" cy="1131848"/>
          </a:xfrm>
          <a:prstGeom prst="rect">
            <a:avLst/>
          </a:prstGeom>
          <a:noFill/>
        </p:spPr>
        <p:txBody>
          <a:bodyPr wrap="square">
            <a:spAutoFit/>
          </a:bodyPr>
          <a:lstStyle/>
          <a:p>
            <a:pPr>
              <a:lnSpc>
                <a:spcPct val="150000"/>
              </a:lnSpc>
            </a:pPr>
            <a:r>
              <a:rPr lang="en-US" b="1" dirty="0"/>
              <a:t>Physics</a:t>
            </a:r>
            <a:endParaRPr lang="en-US" dirty="0"/>
          </a:p>
          <a:p>
            <a:pPr marL="342900" indent="-342900">
              <a:lnSpc>
                <a:spcPct val="150000"/>
              </a:lnSpc>
              <a:buFont typeface="Wingdings" pitchFamily="2" charset="2"/>
              <a:buChar char="Ø"/>
            </a:pPr>
            <a:r>
              <a:rPr lang="en-US" dirty="0"/>
              <a:t>Projectile Motion</a:t>
            </a:r>
          </a:p>
        </p:txBody>
      </p:sp>
    </p:spTree>
    <p:extLst>
      <p:ext uri="{BB962C8B-B14F-4D97-AF65-F5344CB8AC3E}">
        <p14:creationId xmlns:p14="http://schemas.microsoft.com/office/powerpoint/2010/main" val="271632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5515-5914-2095-B9C3-8727650FE1D2}"/>
              </a:ext>
            </a:extLst>
          </p:cNvPr>
          <p:cNvSpPr>
            <a:spLocks noGrp="1"/>
          </p:cNvSpPr>
          <p:nvPr>
            <p:ph type="title"/>
          </p:nvPr>
        </p:nvSpPr>
        <p:spPr>
          <a:xfrm>
            <a:off x="611560" y="4239"/>
            <a:ext cx="7772400" cy="1143000"/>
          </a:xfrm>
        </p:spPr>
        <p:txBody>
          <a:bodyPr/>
          <a:lstStyle/>
          <a:p>
            <a:r>
              <a:rPr lang="en-US" b="1" dirty="0"/>
              <a:t>Phillip’s top 5</a:t>
            </a:r>
          </a:p>
        </p:txBody>
      </p:sp>
      <p:sp>
        <p:nvSpPr>
          <p:cNvPr id="5" name="TextBox 4">
            <a:extLst>
              <a:ext uri="{FF2B5EF4-FFF2-40B4-BE49-F238E27FC236}">
                <a16:creationId xmlns:a16="http://schemas.microsoft.com/office/drawing/2014/main" id="{5DFBEA6A-9EF9-2ABF-46AA-364FC8D98748}"/>
              </a:ext>
            </a:extLst>
          </p:cNvPr>
          <p:cNvSpPr txBox="1"/>
          <p:nvPr/>
        </p:nvSpPr>
        <p:spPr>
          <a:xfrm>
            <a:off x="418523" y="1147239"/>
            <a:ext cx="8545965" cy="5663089"/>
          </a:xfrm>
          <a:prstGeom prst="rect">
            <a:avLst/>
          </a:prstGeom>
          <a:noFill/>
        </p:spPr>
        <p:txBody>
          <a:bodyPr wrap="square">
            <a:spAutoFit/>
          </a:bodyPr>
          <a:lstStyle/>
          <a:p>
            <a:pPr marL="742950" indent="-742950">
              <a:spcBef>
                <a:spcPts val="1500"/>
              </a:spcBef>
              <a:buFont typeface="+mj-lt"/>
              <a:buAutoNum type="arabicPeriod"/>
            </a:pPr>
            <a:r>
              <a:rPr lang="en-AU" sz="3200" dirty="0"/>
              <a:t>Amazing slime mould solves a maze!</a:t>
            </a:r>
          </a:p>
          <a:p>
            <a:pPr marL="742950" indent="-742950">
              <a:spcBef>
                <a:spcPts val="1500"/>
              </a:spcBef>
              <a:buFont typeface="+mj-lt"/>
              <a:buAutoNum type="arabicPeriod"/>
            </a:pPr>
            <a:r>
              <a:rPr lang="en-AU" sz="3200" dirty="0"/>
              <a:t>Determine the pH ranges of indicators from lichens and bush-tucker fruits</a:t>
            </a:r>
          </a:p>
          <a:p>
            <a:pPr marL="742950" indent="-742950">
              <a:spcBef>
                <a:spcPts val="1500"/>
              </a:spcBef>
              <a:buFont typeface="+mj-lt"/>
              <a:buAutoNum type="arabicPeriod"/>
            </a:pPr>
            <a:r>
              <a:rPr lang="en-AU" sz="3200" dirty="0"/>
              <a:t>Build a moisture meter using a one-transistor circuit and test local soils</a:t>
            </a:r>
          </a:p>
          <a:p>
            <a:pPr marL="742950" indent="-742950">
              <a:spcBef>
                <a:spcPts val="1500"/>
              </a:spcBef>
              <a:buFont typeface="+mj-lt"/>
              <a:buAutoNum type="arabicPeriod"/>
            </a:pPr>
            <a:r>
              <a:rPr lang="en-AU" sz="3200" dirty="0"/>
              <a:t>Show the effects of osmosis with naked eggs</a:t>
            </a:r>
          </a:p>
          <a:p>
            <a:pPr marL="742950" indent="-742950">
              <a:spcBef>
                <a:spcPts val="1500"/>
              </a:spcBef>
              <a:buFont typeface="+mj-lt"/>
              <a:buAutoNum type="arabicPeriod"/>
            </a:pPr>
            <a:r>
              <a:rPr lang="en-AU" sz="3200" dirty="0"/>
              <a:t>Measure Vitamin C in bush foods, e.g., finger lime</a:t>
            </a:r>
            <a:br>
              <a:rPr lang="en-AU" dirty="0"/>
            </a:br>
            <a:endParaRPr lang="en-AU" dirty="0"/>
          </a:p>
        </p:txBody>
      </p:sp>
    </p:spTree>
    <p:extLst>
      <p:ext uri="{BB962C8B-B14F-4D97-AF65-F5344CB8AC3E}">
        <p14:creationId xmlns:p14="http://schemas.microsoft.com/office/powerpoint/2010/main" val="176476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85F1-4CEF-BEE2-AB00-4B4BBD3CD7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C31062-EB44-9799-ABA2-B5932E0B4E7D}"/>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A0DA166A-C5E2-0AC2-4EF5-526B47A8978A}"/>
              </a:ext>
            </a:extLst>
          </p:cNvPr>
          <p:cNvSpPr txBox="1"/>
          <p:nvPr/>
        </p:nvSpPr>
        <p:spPr>
          <a:xfrm>
            <a:off x="1043608" y="6474767"/>
            <a:ext cx="7920880" cy="276999"/>
          </a:xfrm>
          <a:prstGeom prst="rect">
            <a:avLst/>
          </a:prstGeom>
          <a:noFill/>
        </p:spPr>
        <p:txBody>
          <a:bodyPr wrap="square">
            <a:spAutoFit/>
          </a:bodyPr>
          <a:lstStyle/>
          <a:p>
            <a:r>
              <a:rPr lang="en-US" sz="1200" dirty="0"/>
              <a:t>https://</a:t>
            </a:r>
            <a:r>
              <a:rPr lang="en-US" sz="1200" dirty="0" err="1"/>
              <a:t>edenney.weebly.com</a:t>
            </a:r>
            <a:r>
              <a:rPr lang="en-US" sz="1200" dirty="0"/>
              <a:t>/egg-osmosis-experiment/egg-osmosis-experiment</a:t>
            </a:r>
          </a:p>
        </p:txBody>
      </p:sp>
      <p:pic>
        <p:nvPicPr>
          <p:cNvPr id="5124" name="Picture 4">
            <a:extLst>
              <a:ext uri="{FF2B5EF4-FFF2-40B4-BE49-F238E27FC236}">
                <a16:creationId xmlns:a16="http://schemas.microsoft.com/office/drawing/2014/main" id="{1ADCBB5C-8935-D041-A7AD-0E0E86004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21E524-56FA-1A8E-8184-C397B7BBFF4A}"/>
              </a:ext>
            </a:extLst>
          </p:cNvPr>
          <p:cNvSpPr txBox="1"/>
          <p:nvPr/>
        </p:nvSpPr>
        <p:spPr>
          <a:xfrm>
            <a:off x="0" y="6474822"/>
            <a:ext cx="9324528" cy="338554"/>
          </a:xfrm>
          <a:prstGeom prst="rect">
            <a:avLst/>
          </a:prstGeom>
          <a:noFill/>
        </p:spPr>
        <p:txBody>
          <a:bodyPr wrap="square">
            <a:spAutoFit/>
          </a:bodyPr>
          <a:lstStyle/>
          <a:p>
            <a:pPr algn="ctr"/>
            <a:r>
              <a:rPr lang="en-US" sz="1600" dirty="0">
                <a:solidFill>
                  <a:schemeClr val="bg2"/>
                </a:solidFill>
                <a:hlinkClick r:id="rId4"/>
              </a:rPr>
              <a:t>https://</a:t>
            </a:r>
            <a:r>
              <a:rPr lang="en-US" sz="1600" dirty="0" err="1">
                <a:solidFill>
                  <a:schemeClr val="bg2"/>
                </a:solidFill>
                <a:hlinkClick r:id="rId4"/>
              </a:rPr>
              <a:t>www.youtube.com</a:t>
            </a:r>
            <a:r>
              <a:rPr lang="en-US" sz="1600" dirty="0">
                <a:solidFill>
                  <a:schemeClr val="bg2"/>
                </a:solidFill>
                <a:hlinkClick r:id="rId4"/>
              </a:rPr>
              <a:t>/</a:t>
            </a:r>
            <a:r>
              <a:rPr lang="en-US" sz="1600" dirty="0" err="1">
                <a:solidFill>
                  <a:schemeClr val="bg2"/>
                </a:solidFill>
                <a:hlinkClick r:id="rId4"/>
              </a:rPr>
              <a:t>watch?v</a:t>
            </a:r>
            <a:r>
              <a:rPr lang="en-US" sz="1600" dirty="0">
                <a:solidFill>
                  <a:schemeClr val="bg2"/>
                </a:solidFill>
                <a:hlinkClick r:id="rId4"/>
              </a:rPr>
              <a:t>=5UfMU9TsoEM</a:t>
            </a:r>
            <a:endParaRPr lang="en-US" sz="1600" dirty="0">
              <a:solidFill>
                <a:schemeClr val="bg2"/>
              </a:solidFill>
            </a:endParaRPr>
          </a:p>
        </p:txBody>
      </p:sp>
    </p:spTree>
    <p:extLst>
      <p:ext uri="{BB962C8B-B14F-4D97-AF65-F5344CB8AC3E}">
        <p14:creationId xmlns:p14="http://schemas.microsoft.com/office/powerpoint/2010/main" val="88668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66FF04-6666-954C-D48F-CA246B7572F7}"/>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2" name="Rectangle 3">
            <a:extLst>
              <a:ext uri="{FF2B5EF4-FFF2-40B4-BE49-F238E27FC236}">
                <a16:creationId xmlns:a16="http://schemas.microsoft.com/office/drawing/2014/main" id="{AB14D2CD-2B6F-A2A4-2943-8224E73C63BE}"/>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b="1" dirty="0"/>
              <a:t>Students design the investigations and do risk assessments</a:t>
            </a:r>
            <a:endParaRPr lang="en-US" altLang="en-US" sz="1200" b="1"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70660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EF4592-D110-5DEF-1652-EB53BE8ED818}"/>
              </a:ext>
            </a:extLst>
          </p:cNvPr>
          <p:cNvSpPr>
            <a:spLocks noGrp="1"/>
          </p:cNvSpPr>
          <p:nvPr>
            <p:ph idx="1"/>
          </p:nvPr>
        </p:nvSpPr>
        <p:spPr>
          <a:xfrm>
            <a:off x="685800" y="1371600"/>
            <a:ext cx="7772400" cy="4114800"/>
          </a:xfrm>
        </p:spPr>
        <p:txBody>
          <a:bodyPr/>
          <a:lstStyle/>
          <a:p>
            <a:pPr marL="0" indent="0">
              <a:buNone/>
            </a:pPr>
            <a:r>
              <a:rPr lang="en-AU" sz="3600" i="1" dirty="0">
                <a:solidFill>
                  <a:srgbClr val="0070C0"/>
                </a:solidFill>
              </a:rPr>
              <a:t>“Student </a:t>
            </a:r>
            <a:r>
              <a:rPr lang="en-AU" sz="3600" i="1" dirty="0" err="1">
                <a:solidFill>
                  <a:srgbClr val="0070C0"/>
                </a:solidFill>
              </a:rPr>
              <a:t>RiskAssess</a:t>
            </a:r>
            <a:r>
              <a:rPr lang="en-AU" sz="3600" i="1" dirty="0">
                <a:solidFill>
                  <a:srgbClr val="0070C0"/>
                </a:solidFill>
              </a:rPr>
              <a:t> helps students design their experiments more independently and become more aware of what they are doing rather than relying on the teacher to explain and confirm things like risks, and things to think about.”</a:t>
            </a:r>
            <a:endParaRPr lang="en-US" sz="3600" i="1" dirty="0">
              <a:solidFill>
                <a:srgbClr val="0070C0"/>
              </a:solidFill>
            </a:endParaRPr>
          </a:p>
        </p:txBody>
      </p:sp>
    </p:spTree>
    <p:extLst>
      <p:ext uri="{BB962C8B-B14F-4D97-AF65-F5344CB8AC3E}">
        <p14:creationId xmlns:p14="http://schemas.microsoft.com/office/powerpoint/2010/main" val="33628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6EC6-E5E9-05A0-891D-BCBFFA4A1B2A}"/>
              </a:ext>
            </a:extLst>
          </p:cNvPr>
          <p:cNvSpPr>
            <a:spLocks noGrp="1"/>
          </p:cNvSpPr>
          <p:nvPr>
            <p:ph type="title"/>
          </p:nvPr>
        </p:nvSpPr>
        <p:spPr>
          <a:xfrm>
            <a:off x="489562" y="657498"/>
            <a:ext cx="5090550" cy="5075758"/>
          </a:xfrm>
          <a:noFill/>
        </p:spPr>
        <p:txBody>
          <a:bodyPr vert="horz" lIns="91440" tIns="45720" rIns="91440" bIns="45720" rtlCol="0" anchor="b">
            <a:noAutofit/>
          </a:bodyPr>
          <a:lstStyle/>
          <a:p>
            <a:pPr algn="l">
              <a:lnSpc>
                <a:spcPct val="90000"/>
              </a:lnSpc>
            </a:pPr>
            <a:r>
              <a:rPr lang="en-US" sz="6400" dirty="0">
                <a:solidFill>
                  <a:schemeClr val="bg1"/>
                </a:solidFill>
              </a:rPr>
              <a:t>DEMO</a:t>
            </a:r>
            <a:br>
              <a:rPr lang="en-US" sz="6400" dirty="0">
                <a:solidFill>
                  <a:schemeClr val="bg1"/>
                </a:solidFill>
              </a:rPr>
            </a:br>
            <a:br>
              <a:rPr lang="en-US" sz="6400" dirty="0">
                <a:solidFill>
                  <a:schemeClr val="bg1"/>
                </a:solidFill>
              </a:rPr>
            </a:br>
            <a:r>
              <a:rPr lang="en-US" sz="6400" dirty="0">
                <a:solidFill>
                  <a:schemeClr val="bg1"/>
                </a:solidFill>
              </a:rPr>
              <a:t>From a student perspective</a:t>
            </a:r>
          </a:p>
        </p:txBody>
      </p:sp>
    </p:spTree>
    <p:extLst>
      <p:ext uri="{BB962C8B-B14F-4D97-AF65-F5344CB8AC3E}">
        <p14:creationId xmlns:p14="http://schemas.microsoft.com/office/powerpoint/2010/main" val="123232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EE98F3F-C59D-25C6-0665-D2691C811BBA}"/>
              </a:ext>
            </a:extLst>
          </p:cNvPr>
          <p:cNvSpPr>
            <a:spLocks noGrp="1" noChangeArrowheads="1"/>
          </p:cNvSpPr>
          <p:nvPr>
            <p:ph type="title"/>
          </p:nvPr>
        </p:nvSpPr>
        <p:spPr>
          <a:xfrm>
            <a:off x="-72861" y="548640"/>
            <a:ext cx="3132693" cy="5431536"/>
          </a:xfrm>
        </p:spPr>
        <p:txBody>
          <a:bodyPr>
            <a:normAutofit/>
          </a:bodyPr>
          <a:lstStyle/>
          <a:p>
            <a:r>
              <a:rPr lang="en-US" altLang="en-US" sz="3300" dirty="0"/>
              <a:t>Why do a risk assessment?</a:t>
            </a:r>
          </a:p>
        </p:txBody>
      </p:sp>
      <p:sp>
        <p:nvSpPr>
          <p:cNvPr id="5" name="Rectangle 3">
            <a:extLst>
              <a:ext uri="{FF2B5EF4-FFF2-40B4-BE49-F238E27FC236}">
                <a16:creationId xmlns:a16="http://schemas.microsoft.com/office/drawing/2014/main" id="{DE0C3E81-20F8-A7A4-71E1-FB079C43E1B0}"/>
              </a:ext>
            </a:extLst>
          </p:cNvPr>
          <p:cNvSpPr txBox="1">
            <a:spLocks noChangeArrowheads="1"/>
          </p:cNvSpPr>
          <p:nvPr/>
        </p:nvSpPr>
        <p:spPr bwMode="auto">
          <a:xfrm>
            <a:off x="3203848" y="713232"/>
            <a:ext cx="5669256" cy="5431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eaLnBrk="1" hangingPunct="1"/>
            <a:r>
              <a:rPr lang="en-US" altLang="en-US" sz="2400" dirty="0"/>
              <a:t>Reduced frequency of injuries</a:t>
            </a:r>
          </a:p>
          <a:p>
            <a:pPr marL="1085850" lvl="1" eaLnBrk="1" hangingPunct="1"/>
            <a:r>
              <a:rPr lang="en-US" altLang="en-US" sz="2400" dirty="0"/>
              <a:t>to students</a:t>
            </a:r>
          </a:p>
          <a:p>
            <a:pPr marL="1085850" lvl="1" eaLnBrk="1" hangingPunct="1"/>
            <a:r>
              <a:rPr lang="en-US" altLang="en-US" sz="2400" dirty="0"/>
              <a:t>to school staff</a:t>
            </a:r>
          </a:p>
          <a:p>
            <a:pPr marL="685800" eaLnBrk="1" hangingPunct="1"/>
            <a:r>
              <a:rPr lang="en-US" altLang="en-US" sz="2400" dirty="0"/>
              <a:t>Reduced costs for paperwork, litigation and payouts</a:t>
            </a:r>
          </a:p>
          <a:p>
            <a:pPr marL="685800" eaLnBrk="1" hangingPunct="1"/>
            <a:r>
              <a:rPr lang="en-US" altLang="en-US" sz="2400" dirty="0"/>
              <a:t>Compliance with the law</a:t>
            </a:r>
          </a:p>
          <a:p>
            <a:pPr indent="0" eaLnBrk="1" hangingPunct="1">
              <a:buNone/>
            </a:pPr>
            <a:r>
              <a:rPr lang="en-US" altLang="en-US" sz="2400" dirty="0"/>
              <a:t>    (c.f. industry)</a:t>
            </a:r>
          </a:p>
          <a:p>
            <a:pPr marL="685800" eaLnBrk="1" hangingPunct="1"/>
            <a:r>
              <a:rPr lang="en-US" altLang="en-US" sz="2400" dirty="0"/>
              <a:t>Helps maintain variety of chemicals and equipment</a:t>
            </a:r>
          </a:p>
          <a:p>
            <a:pPr marL="685800" eaLnBrk="1" hangingPunct="1"/>
            <a:r>
              <a:rPr lang="en-US" altLang="en-US" sz="2400" dirty="0"/>
              <a:t>Compliance with the Australian Curriculum</a:t>
            </a:r>
          </a:p>
          <a:p>
            <a:pPr marL="685800" eaLnBrk="1" hangingPunct="1"/>
            <a:r>
              <a:rPr lang="en-US" altLang="en-US" sz="2400" dirty="0"/>
              <a:t>Students learn a lifelong skill</a:t>
            </a:r>
          </a:p>
        </p:txBody>
      </p:sp>
      <p:sp>
        <p:nvSpPr>
          <p:cNvPr id="6" name="Rectangle 5">
            <a:extLst>
              <a:ext uri="{FF2B5EF4-FFF2-40B4-BE49-F238E27FC236}">
                <a16:creationId xmlns:a16="http://schemas.microsoft.com/office/drawing/2014/main" id="{94C26563-81D6-19F2-0920-96C0004CC194}"/>
              </a:ext>
            </a:extLst>
          </p:cNvPr>
          <p:cNvSpPr/>
          <p:nvPr/>
        </p:nvSpPr>
        <p:spPr bwMode="auto">
          <a:xfrm>
            <a:off x="2880157" y="857248"/>
            <a:ext cx="45719" cy="5164040"/>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727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C681D-3B5C-F408-E1B0-76E99D113E32}"/>
              </a:ext>
            </a:extLst>
          </p:cNvPr>
          <p:cNvSpPr>
            <a:spLocks noGrp="1"/>
          </p:cNvSpPr>
          <p:nvPr>
            <p:ph idx="1"/>
          </p:nvPr>
        </p:nvSpPr>
        <p:spPr/>
        <p:txBody>
          <a:bodyPr/>
          <a:lstStyle/>
          <a:p>
            <a:pPr marL="0" indent="0">
              <a:buNone/>
            </a:pPr>
            <a:r>
              <a:rPr lang="en-US" dirty="0">
                <a:solidFill>
                  <a:schemeClr val="bg1"/>
                </a:solidFill>
              </a:rPr>
              <a:t>Managing multiple different student-designed investigations at the same time can be…</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734955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FF3E3-3A0A-DC9F-7CAF-7DF8E5243B27}"/>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 name="Rectangle 3">
            <a:extLst>
              <a:ext uri="{FF2B5EF4-FFF2-40B4-BE49-F238E27FC236}">
                <a16:creationId xmlns:a16="http://schemas.microsoft.com/office/drawing/2014/main" id="{230ACB0B-C23F-1EC2-0FEC-C76312E4DB5D}"/>
              </a:ext>
            </a:extLst>
          </p:cNvPr>
          <p:cNvSpPr txBox="1">
            <a:spLocks noChangeArrowheads="1"/>
          </p:cNvSpPr>
          <p:nvPr/>
        </p:nvSpPr>
        <p:spPr bwMode="auto">
          <a:xfrm>
            <a:off x="467544" y="1340768"/>
            <a:ext cx="849694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b="1" dirty="0"/>
              <a:t>Staff review and provide feedback on planned </a:t>
            </a:r>
            <a:r>
              <a:rPr lang="en-US" altLang="en-US" sz="2400" b="1" dirty="0" err="1"/>
              <a:t>pracs</a:t>
            </a:r>
            <a:endParaRPr lang="en-US" altLang="en-US" sz="1200" b="1" dirty="0"/>
          </a:p>
          <a:p>
            <a:pPr marL="457200" indent="-457200" eaLnBrk="1" hangingPunct="1">
              <a:lnSpc>
                <a:spcPct val="90000"/>
              </a:lnSpc>
              <a:spcBef>
                <a:spcPts val="1500"/>
              </a:spcBef>
              <a:buFont typeface="+mj-lt"/>
              <a:buAutoNum type="arabicPeriod"/>
            </a:pPr>
            <a:r>
              <a:rPr lang="en-US" altLang="en-US" sz="2400" b="1" dirty="0"/>
              <a:t>Source items required and prepare for all the </a:t>
            </a:r>
            <a:r>
              <a:rPr lang="en-US" altLang="en-US" sz="2400" b="1" dirty="0" err="1"/>
              <a:t>pracs</a:t>
            </a:r>
            <a:endParaRPr lang="en-US" altLang="en-US" sz="1200" b="1" dirty="0"/>
          </a:p>
          <a:p>
            <a:pPr marL="457200" indent="-457200" eaLnBrk="1" hangingPunct="1">
              <a:lnSpc>
                <a:spcPct val="90000"/>
              </a:lnSpc>
              <a:spcBef>
                <a:spcPts val="1500"/>
              </a:spcBef>
              <a:buFont typeface="+mj-lt"/>
              <a:buAutoNum type="arabicPeriod"/>
            </a:pPr>
            <a:r>
              <a:rPr lang="en-US" altLang="en-US" sz="2400" b="1"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305180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6EC6-E5E9-05A0-891D-BCBFFA4A1B2A}"/>
              </a:ext>
            </a:extLst>
          </p:cNvPr>
          <p:cNvSpPr>
            <a:spLocks noGrp="1"/>
          </p:cNvSpPr>
          <p:nvPr>
            <p:ph type="title"/>
          </p:nvPr>
        </p:nvSpPr>
        <p:spPr>
          <a:xfrm>
            <a:off x="489562" y="657498"/>
            <a:ext cx="5090550" cy="5075758"/>
          </a:xfrm>
          <a:noFill/>
        </p:spPr>
        <p:txBody>
          <a:bodyPr vert="horz" lIns="91440" tIns="45720" rIns="91440" bIns="45720" rtlCol="0" anchor="b">
            <a:noAutofit/>
          </a:bodyPr>
          <a:lstStyle/>
          <a:p>
            <a:pPr algn="l">
              <a:lnSpc>
                <a:spcPct val="90000"/>
              </a:lnSpc>
            </a:pPr>
            <a:r>
              <a:rPr lang="en-US" sz="6400" dirty="0">
                <a:solidFill>
                  <a:schemeClr val="bg1"/>
                </a:solidFill>
              </a:rPr>
              <a:t>DEMO</a:t>
            </a:r>
            <a:br>
              <a:rPr lang="en-US" sz="6400" dirty="0">
                <a:solidFill>
                  <a:schemeClr val="bg1"/>
                </a:solidFill>
              </a:rPr>
            </a:br>
            <a:br>
              <a:rPr lang="en-US" sz="6400" dirty="0">
                <a:solidFill>
                  <a:schemeClr val="bg1"/>
                </a:solidFill>
              </a:rPr>
            </a:br>
            <a:r>
              <a:rPr lang="en-US" sz="6400" dirty="0">
                <a:solidFill>
                  <a:schemeClr val="bg1"/>
                </a:solidFill>
              </a:rPr>
              <a:t>From a STAFF perspective</a:t>
            </a:r>
          </a:p>
        </p:txBody>
      </p:sp>
    </p:spTree>
    <p:extLst>
      <p:ext uri="{BB962C8B-B14F-4D97-AF65-F5344CB8AC3E}">
        <p14:creationId xmlns:p14="http://schemas.microsoft.com/office/powerpoint/2010/main" val="128581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53BC04E-493E-534C-96D5-2961B81E4AEA}"/>
              </a:ext>
            </a:extLst>
          </p:cNvPr>
          <p:cNvSpPr>
            <a:spLocks noGrp="1" noChangeArrowheads="1"/>
          </p:cNvSpPr>
          <p:nvPr>
            <p:ph type="title"/>
          </p:nvPr>
        </p:nvSpPr>
        <p:spPr>
          <a:xfrm>
            <a:off x="685800" y="260648"/>
            <a:ext cx="7772400" cy="1143000"/>
          </a:xfrm>
        </p:spPr>
        <p:txBody>
          <a:bodyPr/>
          <a:lstStyle/>
          <a:p>
            <a:r>
              <a:rPr lang="en-US" altLang="en-US" dirty="0"/>
              <a:t>Details</a:t>
            </a:r>
          </a:p>
        </p:txBody>
      </p:sp>
      <p:sp>
        <p:nvSpPr>
          <p:cNvPr id="90115" name="Rectangle 3">
            <a:extLst>
              <a:ext uri="{FF2B5EF4-FFF2-40B4-BE49-F238E27FC236}">
                <a16:creationId xmlns:a16="http://schemas.microsoft.com/office/drawing/2014/main" id="{C768BA34-EF85-094E-8AC0-2707FA9D76E4}"/>
              </a:ext>
            </a:extLst>
          </p:cNvPr>
          <p:cNvSpPr>
            <a:spLocks noGrp="1" noChangeArrowheads="1"/>
          </p:cNvSpPr>
          <p:nvPr>
            <p:ph type="body" idx="1"/>
          </p:nvPr>
        </p:nvSpPr>
        <p:spPr>
          <a:xfrm>
            <a:off x="609600" y="1371600"/>
            <a:ext cx="8305800" cy="5105400"/>
          </a:xfrm>
        </p:spPr>
        <p:txBody>
          <a:bodyPr/>
          <a:lstStyle/>
          <a:p>
            <a:pPr>
              <a:lnSpc>
                <a:spcPct val="90000"/>
              </a:lnSpc>
              <a:spcAft>
                <a:spcPts val="600"/>
              </a:spcAft>
            </a:pPr>
            <a:r>
              <a:rPr lang="en-US" altLang="en-US" sz="3000" dirty="0"/>
              <a:t>Web based: nothing to install, access from school/home</a:t>
            </a:r>
          </a:p>
          <a:p>
            <a:pPr>
              <a:lnSpc>
                <a:spcPct val="90000"/>
              </a:lnSpc>
              <a:spcAft>
                <a:spcPts val="600"/>
              </a:spcAft>
            </a:pPr>
            <a:r>
              <a:rPr lang="en-US" altLang="en-US" sz="3000" dirty="0"/>
              <a:t>Unlimited number of simultaneous users and risk assessments</a:t>
            </a:r>
          </a:p>
          <a:p>
            <a:pPr>
              <a:lnSpc>
                <a:spcPct val="90000"/>
              </a:lnSpc>
              <a:spcAft>
                <a:spcPts val="600"/>
              </a:spcAft>
            </a:pPr>
            <a:r>
              <a:rPr lang="en-US" altLang="en-US" sz="3000" dirty="0"/>
              <a:t>Inexpensive: $300+GST per year</a:t>
            </a:r>
          </a:p>
          <a:p>
            <a:pPr>
              <a:lnSpc>
                <a:spcPct val="90000"/>
              </a:lnSpc>
              <a:spcAft>
                <a:spcPts val="600"/>
              </a:spcAft>
            </a:pPr>
            <a:r>
              <a:rPr lang="en-US" altLang="en-US" sz="3000" dirty="0"/>
              <a:t>Legal record with electronic signatures and documents</a:t>
            </a:r>
          </a:p>
          <a:p>
            <a:pPr>
              <a:lnSpc>
                <a:spcPct val="90000"/>
              </a:lnSpc>
              <a:spcAft>
                <a:spcPts val="600"/>
              </a:spcAft>
            </a:pPr>
            <a:r>
              <a:rPr lang="en-US" altLang="en-US" sz="3000" dirty="0"/>
              <a:t>Training videos, support and advice</a:t>
            </a:r>
            <a:endParaRPr lang="en-US" altLang="en-US"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665AA-D4D4-EF48-A6D1-FFDCF96D63D8}"/>
              </a:ext>
            </a:extLst>
          </p:cNvPr>
          <p:cNvPicPr>
            <a:picLocks noChangeAspect="1"/>
          </p:cNvPicPr>
          <p:nvPr/>
        </p:nvPicPr>
        <p:blipFill>
          <a:blip r:embed="rId3"/>
          <a:stretch>
            <a:fillRect/>
          </a:stretch>
        </p:blipFill>
        <p:spPr>
          <a:xfrm>
            <a:off x="584867" y="692696"/>
            <a:ext cx="5571309" cy="1026147"/>
          </a:xfrm>
          <a:prstGeom prst="rect">
            <a:avLst/>
          </a:prstGeom>
        </p:spPr>
      </p:pic>
      <p:pic>
        <p:nvPicPr>
          <p:cNvPr id="7" name="Picture 6">
            <a:extLst>
              <a:ext uri="{FF2B5EF4-FFF2-40B4-BE49-F238E27FC236}">
                <a16:creationId xmlns:a16="http://schemas.microsoft.com/office/drawing/2014/main" id="{2A8599B0-24E1-6E44-B0C6-650CEE9C799C}"/>
              </a:ext>
            </a:extLst>
          </p:cNvPr>
          <p:cNvPicPr>
            <a:picLocks noChangeAspect="1"/>
          </p:cNvPicPr>
          <p:nvPr/>
        </p:nvPicPr>
        <p:blipFill>
          <a:blip r:embed="rId4"/>
          <a:stretch>
            <a:fillRect/>
          </a:stretch>
        </p:blipFill>
        <p:spPr>
          <a:xfrm>
            <a:off x="595855" y="2155475"/>
            <a:ext cx="5564777" cy="1030514"/>
          </a:xfrm>
          <a:prstGeom prst="rect">
            <a:avLst/>
          </a:prstGeom>
        </p:spPr>
      </p:pic>
      <p:pic>
        <p:nvPicPr>
          <p:cNvPr id="9" name="Picture 8">
            <a:extLst>
              <a:ext uri="{FF2B5EF4-FFF2-40B4-BE49-F238E27FC236}">
                <a16:creationId xmlns:a16="http://schemas.microsoft.com/office/drawing/2014/main" id="{2925358A-1AA9-2849-BEE0-CAC1AFAD48B5}"/>
              </a:ext>
            </a:extLst>
          </p:cNvPr>
          <p:cNvPicPr>
            <a:picLocks noChangeAspect="1"/>
          </p:cNvPicPr>
          <p:nvPr/>
        </p:nvPicPr>
        <p:blipFill>
          <a:blip r:embed="rId5"/>
          <a:stretch>
            <a:fillRect/>
          </a:stretch>
        </p:blipFill>
        <p:spPr>
          <a:xfrm>
            <a:off x="592364" y="3672012"/>
            <a:ext cx="5571309" cy="1016010"/>
          </a:xfrm>
          <a:prstGeom prst="rect">
            <a:avLst/>
          </a:prstGeom>
        </p:spPr>
      </p:pic>
      <p:sp>
        <p:nvSpPr>
          <p:cNvPr id="11" name="Rectangle 2">
            <a:extLst>
              <a:ext uri="{FF2B5EF4-FFF2-40B4-BE49-F238E27FC236}">
                <a16:creationId xmlns:a16="http://schemas.microsoft.com/office/drawing/2014/main" id="{07AA508C-0F0C-6D4E-9CDA-3F7A076F9AAC}"/>
              </a:ext>
            </a:extLst>
          </p:cNvPr>
          <p:cNvSpPr>
            <a:spLocks noGrp="1" noChangeArrowheads="1"/>
          </p:cNvSpPr>
          <p:nvPr>
            <p:ph type="title"/>
          </p:nvPr>
        </p:nvSpPr>
        <p:spPr>
          <a:xfrm>
            <a:off x="6300192" y="696753"/>
            <a:ext cx="2664296" cy="909987"/>
          </a:xfrm>
        </p:spPr>
        <p:txBody>
          <a:bodyPr/>
          <a:lstStyle/>
          <a:p>
            <a:pPr eaLnBrk="1" hangingPunct="1"/>
            <a:r>
              <a:rPr lang="en-US" altLang="en-US" sz="2400" dirty="0"/>
              <a:t>2400 schools</a:t>
            </a:r>
            <a:br>
              <a:rPr lang="en-US" altLang="en-US" sz="2400" dirty="0"/>
            </a:br>
            <a:r>
              <a:rPr lang="en-US" altLang="en-US" sz="2400" dirty="0"/>
              <a:t>ACT: ~100%</a:t>
            </a:r>
          </a:p>
        </p:txBody>
      </p:sp>
      <p:sp>
        <p:nvSpPr>
          <p:cNvPr id="12" name="Rectangle 2">
            <a:extLst>
              <a:ext uri="{FF2B5EF4-FFF2-40B4-BE49-F238E27FC236}">
                <a16:creationId xmlns:a16="http://schemas.microsoft.com/office/drawing/2014/main" id="{632DE049-BC71-7F4E-9317-00BF8D9B59AE}"/>
              </a:ext>
            </a:extLst>
          </p:cNvPr>
          <p:cNvSpPr txBox="1">
            <a:spLocks noChangeArrowheads="1"/>
          </p:cNvSpPr>
          <p:nvPr/>
        </p:nvSpPr>
        <p:spPr bwMode="auto">
          <a:xfrm>
            <a:off x="6300192" y="2204864"/>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560 schools</a:t>
            </a:r>
            <a:br>
              <a:rPr lang="en-US" altLang="en-US" sz="2400" kern="0" dirty="0"/>
            </a:br>
            <a:r>
              <a:rPr lang="en-US" altLang="en-US" sz="2400" kern="0" dirty="0"/>
              <a:t>ACT: 36%</a:t>
            </a:r>
          </a:p>
        </p:txBody>
      </p:sp>
      <p:sp>
        <p:nvSpPr>
          <p:cNvPr id="13" name="Rectangle 2">
            <a:extLst>
              <a:ext uri="{FF2B5EF4-FFF2-40B4-BE49-F238E27FC236}">
                <a16:creationId xmlns:a16="http://schemas.microsoft.com/office/drawing/2014/main" id="{3B07CE79-125F-A041-8E4A-1DA3AE2D804D}"/>
              </a:ext>
            </a:extLst>
          </p:cNvPr>
          <p:cNvSpPr txBox="1">
            <a:spLocks noChangeArrowheads="1"/>
          </p:cNvSpPr>
          <p:nvPr/>
        </p:nvSpPr>
        <p:spPr bwMode="auto">
          <a:xfrm>
            <a:off x="6300192" y="3743150"/>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190 schools</a:t>
            </a:r>
          </a:p>
        </p:txBody>
      </p:sp>
      <p:pic>
        <p:nvPicPr>
          <p:cNvPr id="3" name="Picture 2">
            <a:extLst>
              <a:ext uri="{FF2B5EF4-FFF2-40B4-BE49-F238E27FC236}">
                <a16:creationId xmlns:a16="http://schemas.microsoft.com/office/drawing/2014/main" id="{1446399F-17A1-094D-90BA-501717246D97}"/>
              </a:ext>
            </a:extLst>
          </p:cNvPr>
          <p:cNvPicPr>
            <a:picLocks noChangeAspect="1"/>
          </p:cNvPicPr>
          <p:nvPr/>
        </p:nvPicPr>
        <p:blipFill>
          <a:blip r:embed="rId6"/>
          <a:stretch>
            <a:fillRect/>
          </a:stretch>
        </p:blipFill>
        <p:spPr>
          <a:xfrm>
            <a:off x="552906" y="5174045"/>
            <a:ext cx="5609700" cy="1046920"/>
          </a:xfrm>
          <a:prstGeom prst="rect">
            <a:avLst/>
          </a:prstGeom>
        </p:spPr>
      </p:pic>
      <p:sp>
        <p:nvSpPr>
          <p:cNvPr id="14" name="Rectangle 2">
            <a:extLst>
              <a:ext uri="{FF2B5EF4-FFF2-40B4-BE49-F238E27FC236}">
                <a16:creationId xmlns:a16="http://schemas.microsoft.com/office/drawing/2014/main" id="{2928BCFD-3577-6749-9B2C-0D1642CBFBEC}"/>
              </a:ext>
            </a:extLst>
          </p:cNvPr>
          <p:cNvSpPr txBox="1">
            <a:spLocks noChangeArrowheads="1"/>
          </p:cNvSpPr>
          <p:nvPr/>
        </p:nvSpPr>
        <p:spPr bwMode="auto">
          <a:xfrm>
            <a:off x="6300192" y="5232903"/>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30 schools</a:t>
            </a:r>
          </a:p>
        </p:txBody>
      </p:sp>
    </p:spTree>
    <p:extLst>
      <p:ext uri="{BB962C8B-B14F-4D97-AF65-F5344CB8AC3E}">
        <p14:creationId xmlns:p14="http://schemas.microsoft.com/office/powerpoint/2010/main" val="2969925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FF3E3-3A0A-DC9F-7CAF-7DF8E5243B27}"/>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 name="Rectangle 3">
            <a:extLst>
              <a:ext uri="{FF2B5EF4-FFF2-40B4-BE49-F238E27FC236}">
                <a16:creationId xmlns:a16="http://schemas.microsoft.com/office/drawing/2014/main" id="{86598CDF-1D23-BC74-ADC6-D290BEA0641B}"/>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b="1" dirty="0"/>
              <a:t>Students do the </a:t>
            </a:r>
            <a:r>
              <a:rPr lang="en-US" altLang="en-US" sz="2400" b="1" dirty="0" err="1"/>
              <a:t>pracs</a:t>
            </a:r>
            <a:r>
              <a:rPr lang="en-US" altLang="en-US" sz="2400" b="1"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1499737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1CE89F1E-FE12-7791-E7B2-A53F5812F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29" y="3573016"/>
            <a:ext cx="3011617" cy="2258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2731C3-DCDD-B5AC-7493-3E8C48DAF45F}"/>
              </a:ext>
            </a:extLst>
          </p:cNvPr>
          <p:cNvSpPr txBox="1"/>
          <p:nvPr/>
        </p:nvSpPr>
        <p:spPr>
          <a:xfrm>
            <a:off x="535618" y="6015455"/>
            <a:ext cx="4023796" cy="461665"/>
          </a:xfrm>
          <a:prstGeom prst="rect">
            <a:avLst/>
          </a:prstGeom>
          <a:noFill/>
        </p:spPr>
        <p:txBody>
          <a:bodyPr wrap="square">
            <a:spAutoFit/>
          </a:bodyPr>
          <a:lstStyle/>
          <a:p>
            <a:r>
              <a:rPr lang="en-US" sz="1200" dirty="0"/>
              <a:t>https://</a:t>
            </a:r>
            <a:r>
              <a:rPr lang="en-US" sz="1200" dirty="0" err="1"/>
              <a:t>edenney.weebly.com</a:t>
            </a:r>
            <a:r>
              <a:rPr lang="en-US" sz="1200" dirty="0"/>
              <a:t>/egg-osmosis-experiment/egg-osmosis-experiment</a:t>
            </a:r>
          </a:p>
        </p:txBody>
      </p:sp>
      <p:sp>
        <p:nvSpPr>
          <p:cNvPr id="7" name="TextBox 6">
            <a:extLst>
              <a:ext uri="{FF2B5EF4-FFF2-40B4-BE49-F238E27FC236}">
                <a16:creationId xmlns:a16="http://schemas.microsoft.com/office/drawing/2014/main" id="{653C114E-4596-9C9E-5EB2-A3C50BAECC94}"/>
              </a:ext>
            </a:extLst>
          </p:cNvPr>
          <p:cNvSpPr txBox="1"/>
          <p:nvPr/>
        </p:nvSpPr>
        <p:spPr>
          <a:xfrm>
            <a:off x="236355" y="2409540"/>
            <a:ext cx="4307761" cy="523220"/>
          </a:xfrm>
          <a:prstGeom prst="rect">
            <a:avLst/>
          </a:prstGeom>
          <a:noFill/>
        </p:spPr>
        <p:txBody>
          <a:bodyPr wrap="square">
            <a:spAutoFit/>
          </a:bodyPr>
          <a:lstStyle/>
          <a:p>
            <a:r>
              <a:rPr lang="en-US" sz="1400" dirty="0"/>
              <a:t>https://</a:t>
            </a:r>
            <a:r>
              <a:rPr lang="en-US" sz="1400" dirty="0" err="1"/>
              <a:t>sispprogram.schools.nsw.gov.au</a:t>
            </a:r>
            <a:r>
              <a:rPr lang="en-US" sz="1400" dirty="0"/>
              <a:t>/stem/stem21/istem-stage-5/</a:t>
            </a:r>
            <a:r>
              <a:rPr lang="en-US" sz="1400" dirty="0" err="1"/>
              <a:t>sampleresources.html</a:t>
            </a:r>
            <a:endParaRPr lang="en-US" sz="1400" dirty="0"/>
          </a:p>
        </p:txBody>
      </p:sp>
      <p:pic>
        <p:nvPicPr>
          <p:cNvPr id="2058" name="Picture 10" descr="Solar Car Unit">
            <a:extLst>
              <a:ext uri="{FF2B5EF4-FFF2-40B4-BE49-F238E27FC236}">
                <a16:creationId xmlns:a16="http://schemas.microsoft.com/office/drawing/2014/main" id="{52D07F7A-C9FA-CF81-9CCF-DF9F1AE72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06" y="175913"/>
            <a:ext cx="3898900" cy="21780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CE1BC2A-6286-9192-A13A-79FBE2C330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8088" y="3573451"/>
            <a:ext cx="3011617" cy="22587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33910E8-BBC6-AE73-9A9A-57765D149064}"/>
              </a:ext>
            </a:extLst>
          </p:cNvPr>
          <p:cNvSpPr txBox="1"/>
          <p:nvPr/>
        </p:nvSpPr>
        <p:spPr>
          <a:xfrm>
            <a:off x="4950941" y="5820169"/>
            <a:ext cx="4231349" cy="646331"/>
          </a:xfrm>
          <a:prstGeom prst="rect">
            <a:avLst/>
          </a:prstGeom>
          <a:noFill/>
        </p:spPr>
        <p:txBody>
          <a:bodyPr wrap="square">
            <a:spAutoFit/>
          </a:bodyPr>
          <a:lstStyle/>
          <a:p>
            <a:r>
              <a:rPr lang="en-US" sz="1200" dirty="0"/>
              <a:t>https://</a:t>
            </a:r>
            <a:r>
              <a:rPr lang="en-US" sz="1200" dirty="0" err="1"/>
              <a:t>www.fizzicseducation.com.au</a:t>
            </a:r>
            <a:r>
              <a:rPr lang="en-US" sz="1200" dirty="0"/>
              <a:t>/150-science-experiments/kitchen-chemistry-experiments/grow-yeast-experiment/</a:t>
            </a:r>
          </a:p>
        </p:txBody>
      </p:sp>
      <p:pic>
        <p:nvPicPr>
          <p:cNvPr id="2062" name="Picture 14">
            <a:extLst>
              <a:ext uri="{FF2B5EF4-FFF2-40B4-BE49-F238E27FC236}">
                <a16:creationId xmlns:a16="http://schemas.microsoft.com/office/drawing/2014/main" id="{52BC8FC2-43FA-7F27-7868-FDDE6506B4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4166" y="334284"/>
            <a:ext cx="4015492" cy="22587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02FD9FB-2076-A97A-B33A-FEE21AEF7C47}"/>
              </a:ext>
            </a:extLst>
          </p:cNvPr>
          <p:cNvSpPr txBox="1"/>
          <p:nvPr/>
        </p:nvSpPr>
        <p:spPr>
          <a:xfrm>
            <a:off x="5142694" y="2673165"/>
            <a:ext cx="4015492" cy="276999"/>
          </a:xfrm>
          <a:prstGeom prst="rect">
            <a:avLst/>
          </a:prstGeom>
          <a:noFill/>
        </p:spPr>
        <p:txBody>
          <a:bodyPr wrap="square">
            <a:spAutoFit/>
          </a:bodyPr>
          <a:lstStyle/>
          <a:p>
            <a:r>
              <a:rPr lang="en-US" sz="1200" dirty="0"/>
              <a:t>https://</a:t>
            </a:r>
            <a:r>
              <a:rPr lang="en-US" sz="1200" dirty="0" err="1"/>
              <a:t>www.youtube.com</a:t>
            </a:r>
            <a:r>
              <a:rPr lang="en-US" sz="1200" dirty="0"/>
              <a:t>/</a:t>
            </a:r>
            <a:r>
              <a:rPr lang="en-US" sz="1200" dirty="0" err="1"/>
              <a:t>watch?v</a:t>
            </a:r>
            <a:r>
              <a:rPr lang="en-US" sz="1200" dirty="0"/>
              <a:t>=8Fkj9fSkTL0</a:t>
            </a:r>
          </a:p>
        </p:txBody>
      </p:sp>
    </p:spTree>
    <p:extLst>
      <p:ext uri="{BB962C8B-B14F-4D97-AF65-F5344CB8AC3E}">
        <p14:creationId xmlns:p14="http://schemas.microsoft.com/office/powerpoint/2010/main" val="232732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BE13B-2B38-3089-C94F-2BEA2AA4637F}"/>
              </a:ext>
            </a:extLst>
          </p:cNvPr>
          <p:cNvSpPr txBox="1"/>
          <p:nvPr/>
        </p:nvSpPr>
        <p:spPr>
          <a:xfrm>
            <a:off x="467544" y="476672"/>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 name="Rectangle 3">
            <a:extLst>
              <a:ext uri="{FF2B5EF4-FFF2-40B4-BE49-F238E27FC236}">
                <a16:creationId xmlns:a16="http://schemas.microsoft.com/office/drawing/2014/main" id="{6BE76DB2-2AF3-F61B-82CC-D70474A4344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b="1"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Tree>
    <p:extLst>
      <p:ext uri="{BB962C8B-B14F-4D97-AF65-F5344CB8AC3E}">
        <p14:creationId xmlns:p14="http://schemas.microsoft.com/office/powerpoint/2010/main" val="3090002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86EC6-E5E9-05A0-891D-BCBFFA4A1B2A}"/>
              </a:ext>
            </a:extLst>
          </p:cNvPr>
          <p:cNvSpPr>
            <a:spLocks noGrp="1"/>
          </p:cNvSpPr>
          <p:nvPr>
            <p:ph type="title"/>
          </p:nvPr>
        </p:nvSpPr>
        <p:spPr>
          <a:xfrm>
            <a:off x="489562" y="657498"/>
            <a:ext cx="5090550" cy="5075758"/>
          </a:xfrm>
          <a:noFill/>
        </p:spPr>
        <p:txBody>
          <a:bodyPr vert="horz" lIns="91440" tIns="45720" rIns="91440" bIns="45720" rtlCol="0" anchor="b">
            <a:noAutofit/>
          </a:bodyPr>
          <a:lstStyle/>
          <a:p>
            <a:pPr algn="l">
              <a:lnSpc>
                <a:spcPct val="90000"/>
              </a:lnSpc>
            </a:pPr>
            <a:r>
              <a:rPr lang="en-US" sz="6400" dirty="0">
                <a:solidFill>
                  <a:schemeClr val="bg1"/>
                </a:solidFill>
              </a:rPr>
              <a:t>DEMO</a:t>
            </a:r>
            <a:br>
              <a:rPr lang="en-US" sz="6400" dirty="0">
                <a:solidFill>
                  <a:schemeClr val="bg1"/>
                </a:solidFill>
              </a:rPr>
            </a:br>
            <a:br>
              <a:rPr lang="en-US" sz="6400" dirty="0">
                <a:solidFill>
                  <a:schemeClr val="bg1"/>
                </a:solidFill>
              </a:rPr>
            </a:br>
            <a:r>
              <a:rPr lang="en-US" sz="6400" dirty="0">
                <a:solidFill>
                  <a:schemeClr val="bg1"/>
                </a:solidFill>
              </a:rPr>
              <a:t>Disposal information</a:t>
            </a:r>
          </a:p>
        </p:txBody>
      </p:sp>
    </p:spTree>
    <p:extLst>
      <p:ext uri="{BB962C8B-B14F-4D97-AF65-F5344CB8AC3E}">
        <p14:creationId xmlns:p14="http://schemas.microsoft.com/office/powerpoint/2010/main" val="189168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3B0505-F146-F1B1-8070-65D2D44A6C4A}"/>
              </a:ext>
            </a:extLst>
          </p:cNvPr>
          <p:cNvSpPr>
            <a:spLocks noGrp="1" noChangeArrowheads="1"/>
          </p:cNvSpPr>
          <p:nvPr>
            <p:ph idx="1"/>
          </p:nvPr>
        </p:nvSpPr>
        <p:spPr>
          <a:xfrm>
            <a:off x="611560" y="1268760"/>
            <a:ext cx="7772400" cy="4536504"/>
          </a:xfrm>
        </p:spPr>
        <p:txBody>
          <a:bodyPr/>
          <a:lstStyle/>
          <a:p>
            <a:pPr marL="457200" lvl="1" indent="0">
              <a:lnSpc>
                <a:spcPct val="90000"/>
              </a:lnSpc>
              <a:buNone/>
            </a:pPr>
            <a:r>
              <a:rPr lang="en-US" altLang="en-US" b="1" dirty="0"/>
              <a:t>Students</a:t>
            </a:r>
          </a:p>
          <a:p>
            <a:pPr lvl="1">
              <a:lnSpc>
                <a:spcPct val="90000"/>
              </a:lnSpc>
              <a:buFont typeface="System Font Regular"/>
              <a:buChar char="+"/>
            </a:pPr>
            <a:r>
              <a:rPr lang="en-US" altLang="en-US" dirty="0"/>
              <a:t>Standard template</a:t>
            </a:r>
          </a:p>
          <a:p>
            <a:pPr lvl="1">
              <a:lnSpc>
                <a:spcPct val="90000"/>
              </a:lnSpc>
              <a:buFont typeface="System Font Regular"/>
              <a:buChar char="+"/>
            </a:pPr>
            <a:r>
              <a:rPr lang="en-US" altLang="en-US" dirty="0"/>
              <a:t>Lots of background, safety &amp; disposal info</a:t>
            </a:r>
          </a:p>
          <a:p>
            <a:pPr lvl="1">
              <a:lnSpc>
                <a:spcPct val="90000"/>
              </a:lnSpc>
              <a:buFont typeface="System Font Regular"/>
              <a:buChar char="+"/>
            </a:pPr>
            <a:r>
              <a:rPr lang="en-US" altLang="en-US" dirty="0"/>
              <a:t>Makes them think independently</a:t>
            </a:r>
          </a:p>
          <a:p>
            <a:pPr marL="457200" lvl="1" indent="0">
              <a:lnSpc>
                <a:spcPct val="90000"/>
              </a:lnSpc>
              <a:buNone/>
            </a:pPr>
            <a:endParaRPr lang="en-US" altLang="en-US" sz="1000" dirty="0"/>
          </a:p>
          <a:p>
            <a:pPr marL="457200" lvl="1" indent="0">
              <a:lnSpc>
                <a:spcPct val="90000"/>
              </a:lnSpc>
              <a:buNone/>
            </a:pPr>
            <a:endParaRPr lang="en-US" altLang="en-US" sz="1000" dirty="0"/>
          </a:p>
          <a:p>
            <a:pPr marL="457200" lvl="1" indent="0">
              <a:lnSpc>
                <a:spcPct val="90000"/>
              </a:lnSpc>
              <a:buNone/>
            </a:pPr>
            <a:r>
              <a:rPr lang="en-US" altLang="en-US" b="1" dirty="0"/>
              <a:t>Staff</a:t>
            </a:r>
          </a:p>
          <a:p>
            <a:pPr lvl="1">
              <a:lnSpc>
                <a:spcPct val="90000"/>
              </a:lnSpc>
              <a:buFont typeface="System Font Regular"/>
              <a:buChar char="+"/>
            </a:pPr>
            <a:r>
              <a:rPr lang="en-US" altLang="en-US" dirty="0"/>
              <a:t>Quickly review, provide feedback and sign off on </a:t>
            </a:r>
            <a:r>
              <a:rPr lang="en-US" altLang="en-US" dirty="0" err="1"/>
              <a:t>pracs</a:t>
            </a:r>
            <a:endParaRPr lang="en-US" altLang="en-US" dirty="0"/>
          </a:p>
          <a:p>
            <a:pPr lvl="1">
              <a:lnSpc>
                <a:spcPct val="90000"/>
              </a:lnSpc>
              <a:buFont typeface="System Font Regular"/>
              <a:buChar char="+"/>
            </a:pPr>
            <a:r>
              <a:rPr lang="en-US" altLang="en-US" dirty="0"/>
              <a:t>Meets legal requirements</a:t>
            </a:r>
          </a:p>
          <a:p>
            <a:pPr lvl="1">
              <a:lnSpc>
                <a:spcPct val="90000"/>
              </a:lnSpc>
              <a:buFont typeface="System Font Regular"/>
              <a:buChar char="+"/>
            </a:pPr>
            <a:r>
              <a:rPr lang="en-US" altLang="en-US" dirty="0"/>
              <a:t>Helps with preparation &amp; cleanup</a:t>
            </a:r>
          </a:p>
          <a:p>
            <a:pPr marL="0" indent="0">
              <a:lnSpc>
                <a:spcPct val="90000"/>
              </a:lnSpc>
              <a:buNone/>
            </a:pPr>
            <a:endParaRPr lang="en-US" altLang="en-US" sz="1600" dirty="0"/>
          </a:p>
        </p:txBody>
      </p:sp>
      <p:pic>
        <p:nvPicPr>
          <p:cNvPr id="14" name="Picture 13">
            <a:extLst>
              <a:ext uri="{FF2B5EF4-FFF2-40B4-BE49-F238E27FC236}">
                <a16:creationId xmlns:a16="http://schemas.microsoft.com/office/drawing/2014/main" id="{16DFD7D4-BC61-4E42-C88E-ABA9C537DB68}"/>
              </a:ext>
            </a:extLst>
          </p:cNvPr>
          <p:cNvPicPr>
            <a:picLocks noChangeAspect="1"/>
          </p:cNvPicPr>
          <p:nvPr/>
        </p:nvPicPr>
        <p:blipFill>
          <a:blip r:embed="rId3"/>
          <a:stretch>
            <a:fillRect/>
          </a:stretch>
        </p:blipFill>
        <p:spPr>
          <a:xfrm>
            <a:off x="0" y="0"/>
            <a:ext cx="9144000" cy="1029154"/>
          </a:xfrm>
          <a:prstGeom prst="rect">
            <a:avLst/>
          </a:prstGeom>
        </p:spPr>
      </p:pic>
      <p:sp>
        <p:nvSpPr>
          <p:cNvPr id="16" name="TextBox 15">
            <a:extLst>
              <a:ext uri="{FF2B5EF4-FFF2-40B4-BE49-F238E27FC236}">
                <a16:creationId xmlns:a16="http://schemas.microsoft.com/office/drawing/2014/main" id="{B2D319D9-4E56-D82A-5AF9-E15292806F00}"/>
              </a:ext>
            </a:extLst>
          </p:cNvPr>
          <p:cNvSpPr txBox="1"/>
          <p:nvPr/>
        </p:nvSpPr>
        <p:spPr>
          <a:xfrm>
            <a:off x="179512" y="6093296"/>
            <a:ext cx="8856984" cy="424732"/>
          </a:xfrm>
          <a:prstGeom prst="rect">
            <a:avLst/>
          </a:prstGeom>
          <a:noFill/>
        </p:spPr>
        <p:txBody>
          <a:bodyPr wrap="square">
            <a:spAutoFit/>
          </a:bodyPr>
          <a:lstStyle/>
          <a:p>
            <a:pPr marL="0" indent="0" algn="ctr">
              <a:lnSpc>
                <a:spcPct val="90000"/>
              </a:lnSpc>
              <a:buNone/>
            </a:pPr>
            <a:r>
              <a:rPr lang="en-US" altLang="en-US" sz="2400" b="1" dirty="0"/>
              <a:t>Popular, convenient, web based and inexpensive</a:t>
            </a:r>
          </a:p>
        </p:txBody>
      </p:sp>
    </p:spTree>
    <p:extLst>
      <p:ext uri="{BB962C8B-B14F-4D97-AF65-F5344CB8AC3E}">
        <p14:creationId xmlns:p14="http://schemas.microsoft.com/office/powerpoint/2010/main" val="319127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79A2-EAB2-F372-0281-5FA813F059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1365A5-AA7D-698D-7437-9C7824DAED67}"/>
              </a:ext>
            </a:extLst>
          </p:cNvPr>
          <p:cNvSpPr>
            <a:spLocks noGrp="1"/>
          </p:cNvSpPr>
          <p:nvPr>
            <p:ph idx="1"/>
          </p:nvPr>
        </p:nvSpPr>
        <p:spPr/>
        <p:txBody>
          <a:bodyPr/>
          <a:lstStyle/>
          <a:p>
            <a:endParaRPr lang="en-US"/>
          </a:p>
        </p:txBody>
      </p:sp>
      <p:pic>
        <p:nvPicPr>
          <p:cNvPr id="3074" name="Picture 2" descr="Free Man in Blue Long Sleeves Having a Headache  Stock Photo">
            <a:extLst>
              <a:ext uri="{FF2B5EF4-FFF2-40B4-BE49-F238E27FC236}">
                <a16:creationId xmlns:a16="http://schemas.microsoft.com/office/drawing/2014/main" id="{E5356AFC-EFDD-6B37-1AC3-9090749B4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825"/>
            <a:ext cx="9144000" cy="610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5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DD3387F-A744-C7E4-5A7A-2879FDE2CAF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dirty="0"/>
              <a:t>Staff collaborate &amp; plan type of investigation</a:t>
            </a:r>
            <a:endParaRPr lang="en-US" altLang="en-US" sz="1200"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
        <p:nvSpPr>
          <p:cNvPr id="2" name="TextBox 1">
            <a:extLst>
              <a:ext uri="{FF2B5EF4-FFF2-40B4-BE49-F238E27FC236}">
                <a16:creationId xmlns:a16="http://schemas.microsoft.com/office/drawing/2014/main" id="{F81B35F4-56E9-C215-345D-CC080B37280A}"/>
              </a:ext>
            </a:extLst>
          </p:cNvPr>
          <p:cNvSpPr txBox="1"/>
          <p:nvPr/>
        </p:nvSpPr>
        <p:spPr>
          <a:xfrm>
            <a:off x="1130745" y="486269"/>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
        <p:nvSpPr>
          <p:cNvPr id="32" name="Block Arc 31">
            <a:extLst>
              <a:ext uri="{FF2B5EF4-FFF2-40B4-BE49-F238E27FC236}">
                <a16:creationId xmlns:a16="http://schemas.microsoft.com/office/drawing/2014/main" id="{B7DA256C-2F7F-E4A9-13A6-AB8F66C78E4E}"/>
              </a:ext>
            </a:extLst>
          </p:cNvPr>
          <p:cNvSpPr/>
          <p:nvPr/>
        </p:nvSpPr>
        <p:spPr bwMode="auto">
          <a:xfrm rot="5400000">
            <a:off x="6804248" y="2564904"/>
            <a:ext cx="2304256" cy="1008112"/>
          </a:xfrm>
          <a:prstGeom prst="blockArc">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3" name="Block Arc 32">
            <a:extLst>
              <a:ext uri="{FF2B5EF4-FFF2-40B4-BE49-F238E27FC236}">
                <a16:creationId xmlns:a16="http://schemas.microsoft.com/office/drawing/2014/main" id="{DC93B364-852E-1C2F-FACB-887206E280BC}"/>
              </a:ext>
            </a:extLst>
          </p:cNvPr>
          <p:cNvSpPr/>
          <p:nvPr/>
        </p:nvSpPr>
        <p:spPr bwMode="auto">
          <a:xfrm rot="5400000">
            <a:off x="3859163" y="4861595"/>
            <a:ext cx="432048" cy="447177"/>
          </a:xfrm>
          <a:prstGeom prst="blockArc">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6" name="TextBox 35">
            <a:extLst>
              <a:ext uri="{FF2B5EF4-FFF2-40B4-BE49-F238E27FC236}">
                <a16:creationId xmlns:a16="http://schemas.microsoft.com/office/drawing/2014/main" id="{8102346D-C45A-FFFD-F598-D695D234C09D}"/>
              </a:ext>
            </a:extLst>
          </p:cNvPr>
          <p:cNvSpPr txBox="1"/>
          <p:nvPr/>
        </p:nvSpPr>
        <p:spPr>
          <a:xfrm rot="16200000">
            <a:off x="7782240" y="2838127"/>
            <a:ext cx="1758815" cy="461665"/>
          </a:xfrm>
          <a:prstGeom prst="rect">
            <a:avLst/>
          </a:prstGeom>
          <a:noFill/>
        </p:spPr>
        <p:txBody>
          <a:bodyPr wrap="none" rtlCol="0">
            <a:spAutoFit/>
          </a:bodyPr>
          <a:lstStyle/>
          <a:p>
            <a:r>
              <a:rPr lang="en-US" dirty="0"/>
              <a:t>Student RA</a:t>
            </a:r>
          </a:p>
        </p:txBody>
      </p:sp>
      <p:pic>
        <p:nvPicPr>
          <p:cNvPr id="38" name="Graphic 37" descr="Lights On with solid fill">
            <a:extLst>
              <a:ext uri="{FF2B5EF4-FFF2-40B4-BE49-F238E27FC236}">
                <a16:creationId xmlns:a16="http://schemas.microsoft.com/office/drawing/2014/main" id="{E8782A40-136C-BC76-A07B-E9A9C71EA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0272" y="1268760"/>
            <a:ext cx="576064" cy="576064"/>
          </a:xfrm>
          <a:prstGeom prst="rect">
            <a:avLst/>
          </a:prstGeom>
        </p:spPr>
      </p:pic>
    </p:spTree>
    <p:extLst>
      <p:ext uri="{BB962C8B-B14F-4D97-AF65-F5344CB8AC3E}">
        <p14:creationId xmlns:p14="http://schemas.microsoft.com/office/powerpoint/2010/main" val="415193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FDD3387F-A744-C7E4-5A7A-2879FDE2CAF2}"/>
              </a:ext>
            </a:extLst>
          </p:cNvPr>
          <p:cNvSpPr txBox="1">
            <a:spLocks noChangeArrowheads="1"/>
          </p:cNvSpPr>
          <p:nvPr/>
        </p:nvSpPr>
        <p:spPr bwMode="auto">
          <a:xfrm>
            <a:off x="467544" y="1412776"/>
            <a:ext cx="7776864" cy="5040560"/>
          </a:xfrm>
          <a:prstGeom prst="rect">
            <a:avLst/>
          </a:prstGeom>
          <a:noFill/>
          <a:ln>
            <a:solidFill>
              <a:schemeClr val="accent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90000"/>
              </a:lnSpc>
              <a:spcBef>
                <a:spcPts val="1500"/>
              </a:spcBef>
              <a:buFont typeface="+mj-lt"/>
              <a:buAutoNum type="arabicPeriod"/>
            </a:pPr>
            <a:r>
              <a:rPr lang="en-US" altLang="en-US" sz="2400" b="1" dirty="0"/>
              <a:t>Staff collaborate &amp; plan type of investigation</a:t>
            </a:r>
            <a:endParaRPr lang="en-US" altLang="en-US" sz="1200" b="1" dirty="0"/>
          </a:p>
          <a:p>
            <a:pPr marL="457200" indent="-457200" eaLnBrk="1" hangingPunct="1">
              <a:lnSpc>
                <a:spcPct val="90000"/>
              </a:lnSpc>
              <a:spcBef>
                <a:spcPts val="1500"/>
              </a:spcBef>
              <a:buFont typeface="+mj-lt"/>
              <a:buAutoNum type="arabicPeriod"/>
            </a:pPr>
            <a:r>
              <a:rPr lang="en-US" altLang="en-US" sz="2400" dirty="0"/>
              <a:t>Students design the investigations and do risk assessments</a:t>
            </a:r>
            <a:endParaRPr lang="en-US" altLang="en-US" sz="1200" dirty="0"/>
          </a:p>
          <a:p>
            <a:pPr marL="457200" indent="-457200" eaLnBrk="1" hangingPunct="1">
              <a:lnSpc>
                <a:spcPct val="90000"/>
              </a:lnSpc>
              <a:spcBef>
                <a:spcPts val="1500"/>
              </a:spcBef>
              <a:buFont typeface="+mj-lt"/>
              <a:buAutoNum type="arabicPeriod"/>
            </a:pPr>
            <a:r>
              <a:rPr lang="en-US" altLang="en-US" sz="2400" dirty="0"/>
              <a:t>Staff review and provide feedback on planned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Source items required and prepare for all the </a:t>
            </a:r>
            <a:r>
              <a:rPr lang="en-US" altLang="en-US" sz="2400" dirty="0" err="1"/>
              <a:t>pracs</a:t>
            </a:r>
            <a:endParaRPr lang="en-US" altLang="en-US" sz="1200" dirty="0"/>
          </a:p>
          <a:p>
            <a:pPr marL="457200" indent="-457200" eaLnBrk="1" hangingPunct="1">
              <a:lnSpc>
                <a:spcPct val="90000"/>
              </a:lnSpc>
              <a:spcBef>
                <a:spcPts val="1500"/>
              </a:spcBef>
              <a:buFont typeface="+mj-lt"/>
              <a:buAutoNum type="arabicPeriod"/>
            </a:pPr>
            <a:r>
              <a:rPr lang="en-US" altLang="en-US" sz="2400" dirty="0"/>
              <a:t>Get the items to the right students</a:t>
            </a:r>
          </a:p>
          <a:p>
            <a:pPr marL="457200" indent="-457200" eaLnBrk="1" hangingPunct="1">
              <a:lnSpc>
                <a:spcPct val="90000"/>
              </a:lnSpc>
              <a:spcBef>
                <a:spcPts val="1500"/>
              </a:spcBef>
              <a:buFont typeface="+mj-lt"/>
              <a:buAutoNum type="arabicPeriod"/>
            </a:pPr>
            <a:r>
              <a:rPr lang="en-US" altLang="en-US" sz="2400" dirty="0"/>
              <a:t>Students do the </a:t>
            </a:r>
            <a:r>
              <a:rPr lang="en-US" altLang="en-US" sz="2400" dirty="0" err="1"/>
              <a:t>pracs</a:t>
            </a:r>
            <a:r>
              <a:rPr lang="en-US" altLang="en-US" sz="2400" dirty="0"/>
              <a:t> </a:t>
            </a:r>
          </a:p>
          <a:p>
            <a:pPr marL="457200" indent="-457200" eaLnBrk="1" hangingPunct="1">
              <a:lnSpc>
                <a:spcPct val="90000"/>
              </a:lnSpc>
              <a:spcBef>
                <a:spcPts val="1500"/>
              </a:spcBef>
              <a:buFont typeface="+mj-lt"/>
              <a:buAutoNum type="arabicPeriod"/>
            </a:pPr>
            <a:r>
              <a:rPr lang="en-US" altLang="en-US" sz="2400" dirty="0"/>
              <a:t>Disposal and cleanup</a:t>
            </a:r>
          </a:p>
          <a:p>
            <a:pPr marL="457200" indent="-457200" eaLnBrk="1" hangingPunct="1">
              <a:lnSpc>
                <a:spcPct val="90000"/>
              </a:lnSpc>
              <a:spcBef>
                <a:spcPts val="1500"/>
              </a:spcBef>
              <a:buFont typeface="+mj-lt"/>
              <a:buAutoNum type="arabicPeriod"/>
            </a:pPr>
            <a:r>
              <a:rPr lang="en-US" altLang="en-US" sz="2400" dirty="0"/>
              <a:t>Student write up of investigation</a:t>
            </a:r>
          </a:p>
          <a:p>
            <a:pPr marL="457200" indent="-457200" eaLnBrk="1" hangingPunct="1">
              <a:lnSpc>
                <a:spcPct val="90000"/>
              </a:lnSpc>
              <a:spcBef>
                <a:spcPts val="1500"/>
              </a:spcBef>
              <a:buFont typeface="+mj-lt"/>
              <a:buAutoNum type="arabicPeriod"/>
            </a:pPr>
            <a:r>
              <a:rPr lang="en-US" altLang="en-US" sz="2400" dirty="0"/>
              <a:t>Marking and feedback</a:t>
            </a:r>
            <a:endParaRPr lang="en-US" altLang="en-US" dirty="0"/>
          </a:p>
        </p:txBody>
      </p:sp>
      <p:sp>
        <p:nvSpPr>
          <p:cNvPr id="2" name="TextBox 1">
            <a:extLst>
              <a:ext uri="{FF2B5EF4-FFF2-40B4-BE49-F238E27FC236}">
                <a16:creationId xmlns:a16="http://schemas.microsoft.com/office/drawing/2014/main" id="{F81B35F4-56E9-C215-345D-CC080B37280A}"/>
              </a:ext>
            </a:extLst>
          </p:cNvPr>
          <p:cNvSpPr txBox="1"/>
          <p:nvPr/>
        </p:nvSpPr>
        <p:spPr>
          <a:xfrm>
            <a:off x="1130745" y="486269"/>
            <a:ext cx="7488832" cy="584775"/>
          </a:xfrm>
          <a:prstGeom prst="rect">
            <a:avLst/>
          </a:prstGeom>
          <a:noFill/>
        </p:spPr>
        <p:txBody>
          <a:bodyPr wrap="square">
            <a:spAutoFit/>
          </a:bodyPr>
          <a:lstStyle/>
          <a:p>
            <a:r>
              <a:rPr lang="en-US" sz="3200" b="1" dirty="0">
                <a:solidFill>
                  <a:srgbClr val="0070C0"/>
                </a:solidFill>
              </a:rPr>
              <a:t>Steps for Student Designed </a:t>
            </a:r>
            <a:r>
              <a:rPr lang="en-US" sz="3200" b="1" dirty="0" err="1">
                <a:solidFill>
                  <a:srgbClr val="0070C0"/>
                </a:solidFill>
              </a:rPr>
              <a:t>Pracs</a:t>
            </a:r>
            <a:endParaRPr lang="en-US" sz="3200" b="1" dirty="0">
              <a:solidFill>
                <a:srgbClr val="0070C0"/>
              </a:solidFill>
            </a:endParaRPr>
          </a:p>
        </p:txBody>
      </p:sp>
    </p:spTree>
    <p:extLst>
      <p:ext uri="{BB962C8B-B14F-4D97-AF65-F5344CB8AC3E}">
        <p14:creationId xmlns:p14="http://schemas.microsoft.com/office/powerpoint/2010/main" val="135851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AE1F3FCD-5720-CB81-E99E-336DB207BAB9}"/>
              </a:ext>
            </a:extLst>
          </p:cNvPr>
          <p:cNvSpPr/>
          <p:nvPr/>
        </p:nvSpPr>
        <p:spPr bwMode="auto">
          <a:xfrm>
            <a:off x="395536" y="1124744"/>
            <a:ext cx="8352928" cy="1872208"/>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lin ang="27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83970" name="Rectangle 2">
            <a:extLst>
              <a:ext uri="{FF2B5EF4-FFF2-40B4-BE49-F238E27FC236}">
                <a16:creationId xmlns:a16="http://schemas.microsoft.com/office/drawing/2014/main" id="{F7BF2387-40C4-094C-A49B-6DA7D68BB8D1}"/>
              </a:ext>
            </a:extLst>
          </p:cNvPr>
          <p:cNvSpPr>
            <a:spLocks noGrp="1" noChangeArrowheads="1"/>
          </p:cNvSpPr>
          <p:nvPr>
            <p:ph type="title"/>
          </p:nvPr>
        </p:nvSpPr>
        <p:spPr>
          <a:xfrm>
            <a:off x="-396552" y="117376"/>
            <a:ext cx="8915400" cy="1295400"/>
          </a:xfrm>
        </p:spPr>
        <p:txBody>
          <a:bodyPr/>
          <a:lstStyle/>
          <a:p>
            <a:r>
              <a:rPr lang="en-US" altLang="en-US" dirty="0"/>
              <a:t>Type of Investigation</a:t>
            </a:r>
          </a:p>
        </p:txBody>
      </p:sp>
      <p:sp>
        <p:nvSpPr>
          <p:cNvPr id="83971" name="Rectangle 3">
            <a:extLst>
              <a:ext uri="{FF2B5EF4-FFF2-40B4-BE49-F238E27FC236}">
                <a16:creationId xmlns:a16="http://schemas.microsoft.com/office/drawing/2014/main" id="{155A5004-F458-3242-A7EA-A20B7CDF74C5}"/>
              </a:ext>
            </a:extLst>
          </p:cNvPr>
          <p:cNvSpPr>
            <a:spLocks noGrp="1" noChangeArrowheads="1"/>
          </p:cNvSpPr>
          <p:nvPr>
            <p:ph type="body" idx="1"/>
          </p:nvPr>
        </p:nvSpPr>
        <p:spPr>
          <a:xfrm>
            <a:off x="395536" y="2851461"/>
            <a:ext cx="8640960" cy="504056"/>
          </a:xfrm>
        </p:spPr>
        <p:txBody>
          <a:bodyPr/>
          <a:lstStyle/>
          <a:p>
            <a:pPr marL="0" indent="0">
              <a:lnSpc>
                <a:spcPct val="90000"/>
              </a:lnSpc>
              <a:buNone/>
            </a:pPr>
            <a:r>
              <a:rPr lang="en-US" altLang="en-US" sz="2800" b="1" dirty="0"/>
              <a:t>Small variations in procedure</a:t>
            </a:r>
          </a:p>
        </p:txBody>
      </p:sp>
      <p:sp>
        <p:nvSpPr>
          <p:cNvPr id="6" name="Rectangle 3">
            <a:extLst>
              <a:ext uri="{FF2B5EF4-FFF2-40B4-BE49-F238E27FC236}">
                <a16:creationId xmlns:a16="http://schemas.microsoft.com/office/drawing/2014/main" id="{EE3E52A8-48C7-5543-404D-4655DB1891FF}"/>
              </a:ext>
            </a:extLst>
          </p:cNvPr>
          <p:cNvSpPr txBox="1">
            <a:spLocks noChangeArrowheads="1"/>
          </p:cNvSpPr>
          <p:nvPr/>
        </p:nvSpPr>
        <p:spPr bwMode="auto">
          <a:xfrm>
            <a:off x="3707904" y="4869160"/>
            <a:ext cx="4608512" cy="512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Fixed set of items</a:t>
            </a:r>
          </a:p>
        </p:txBody>
      </p:sp>
      <p:sp>
        <p:nvSpPr>
          <p:cNvPr id="7" name="Rectangle 3">
            <a:extLst>
              <a:ext uri="{FF2B5EF4-FFF2-40B4-BE49-F238E27FC236}">
                <a16:creationId xmlns:a16="http://schemas.microsoft.com/office/drawing/2014/main" id="{4738864D-F805-3ACB-AF9E-51213AB64FFB}"/>
              </a:ext>
            </a:extLst>
          </p:cNvPr>
          <p:cNvSpPr txBox="1">
            <a:spLocks noChangeArrowheads="1"/>
          </p:cNvSpPr>
          <p:nvPr/>
        </p:nvSpPr>
        <p:spPr bwMode="auto">
          <a:xfrm>
            <a:off x="5940152" y="5862053"/>
            <a:ext cx="2952328" cy="6632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Open ended</a:t>
            </a:r>
          </a:p>
        </p:txBody>
      </p:sp>
      <p:sp>
        <p:nvSpPr>
          <p:cNvPr id="3" name="Rectangle 3">
            <a:extLst>
              <a:ext uri="{FF2B5EF4-FFF2-40B4-BE49-F238E27FC236}">
                <a16:creationId xmlns:a16="http://schemas.microsoft.com/office/drawing/2014/main" id="{DB53E0C4-F425-BC59-EF04-086FF7C8FC14}"/>
              </a:ext>
            </a:extLst>
          </p:cNvPr>
          <p:cNvSpPr txBox="1">
            <a:spLocks noChangeArrowheads="1"/>
          </p:cNvSpPr>
          <p:nvPr/>
        </p:nvSpPr>
        <p:spPr bwMode="auto">
          <a:xfrm>
            <a:off x="1907704" y="3761553"/>
            <a:ext cx="8640960" cy="603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FontTx/>
              <a:buNone/>
            </a:pPr>
            <a:r>
              <a:rPr lang="en-US" altLang="en-US" sz="2800" b="1" dirty="0"/>
              <a:t>Suggested experiments</a:t>
            </a:r>
          </a:p>
        </p:txBody>
      </p:sp>
    </p:spTree>
    <p:extLst>
      <p:ext uri="{BB962C8B-B14F-4D97-AF65-F5344CB8AC3E}">
        <p14:creationId xmlns:p14="http://schemas.microsoft.com/office/powerpoint/2010/main" val="186053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24877-FBC4-982D-0313-0DCEC053E7C4}"/>
              </a:ext>
            </a:extLst>
          </p:cNvPr>
          <p:cNvSpPr>
            <a:spLocks noGrp="1"/>
          </p:cNvSpPr>
          <p:nvPr>
            <p:ph idx="1"/>
          </p:nvPr>
        </p:nvSpPr>
        <p:spPr/>
        <p:txBody>
          <a:bodyPr/>
          <a:lstStyle/>
          <a:p>
            <a:pPr marL="0" indent="0">
              <a:lnSpc>
                <a:spcPct val="90000"/>
              </a:lnSpc>
              <a:buNone/>
            </a:pPr>
            <a:r>
              <a:rPr lang="en-US" altLang="en-US" b="1" dirty="0"/>
              <a:t>Ideas for Student Designed </a:t>
            </a:r>
            <a:r>
              <a:rPr lang="en-US" altLang="en-US" b="1" dirty="0" err="1"/>
              <a:t>Pracs</a:t>
            </a:r>
            <a:endParaRPr lang="en-US" altLang="en-US" b="1" dirty="0"/>
          </a:p>
          <a:p>
            <a:pPr marL="0" indent="0">
              <a:lnSpc>
                <a:spcPct val="90000"/>
              </a:lnSpc>
              <a:buNone/>
            </a:pPr>
            <a:endParaRPr lang="en-US" altLang="en-US" dirty="0"/>
          </a:p>
          <a:p>
            <a:pPr marL="0" indent="0">
              <a:lnSpc>
                <a:spcPct val="90000"/>
              </a:lnSpc>
              <a:buNone/>
            </a:pPr>
            <a:r>
              <a:rPr lang="en-US" altLang="en-US" dirty="0"/>
              <a:t>Look at the de-identified data in Student </a:t>
            </a:r>
            <a:r>
              <a:rPr lang="en-US" altLang="en-US" dirty="0" err="1"/>
              <a:t>RiskAssess</a:t>
            </a:r>
            <a:r>
              <a:rPr lang="en-US" altLang="en-US" dirty="0"/>
              <a:t> (560 schools)!</a:t>
            </a:r>
          </a:p>
          <a:p>
            <a:pPr marL="0" indent="0">
              <a:buNone/>
            </a:pPr>
            <a:endParaRPr lang="en-US" dirty="0"/>
          </a:p>
        </p:txBody>
      </p:sp>
    </p:spTree>
    <p:extLst>
      <p:ext uri="{BB962C8B-B14F-4D97-AF65-F5344CB8AC3E}">
        <p14:creationId xmlns:p14="http://schemas.microsoft.com/office/powerpoint/2010/main" val="276207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6873849-F7EC-B8A7-F1AB-CE3955B844C5}"/>
              </a:ext>
            </a:extLst>
          </p:cNvPr>
          <p:cNvSpPr txBox="1">
            <a:spLocks/>
          </p:cNvSpPr>
          <p:nvPr/>
        </p:nvSpPr>
        <p:spPr bwMode="auto">
          <a:xfrm>
            <a:off x="747142" y="1978496"/>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0000"/>
              </a:lnSpc>
              <a:buNone/>
            </a:pPr>
            <a:r>
              <a:rPr lang="en-US" altLang="en-US" dirty="0"/>
              <a:t>Online system that helps:</a:t>
            </a:r>
          </a:p>
          <a:p>
            <a:pPr lvl="1" eaLnBrk="1" hangingPunct="1">
              <a:lnSpc>
                <a:spcPct val="90000"/>
              </a:lnSpc>
              <a:buFont typeface="System Font Regular"/>
              <a:buChar char="+"/>
            </a:pPr>
            <a:r>
              <a:rPr lang="en-US" altLang="en-US" dirty="0"/>
              <a:t>students design and document their </a:t>
            </a:r>
            <a:r>
              <a:rPr lang="en-US" altLang="en-US" dirty="0" err="1"/>
              <a:t>pracs</a:t>
            </a:r>
            <a:endParaRPr lang="en-US" altLang="en-US" dirty="0"/>
          </a:p>
          <a:p>
            <a:pPr lvl="1" eaLnBrk="1" hangingPunct="1">
              <a:lnSpc>
                <a:spcPct val="90000"/>
              </a:lnSpc>
              <a:buFont typeface="System Font Regular"/>
              <a:buChar char="+"/>
            </a:pPr>
            <a:r>
              <a:rPr lang="en-US" altLang="en-US" dirty="0"/>
              <a:t>staff to review, provide feedback and sign off on the </a:t>
            </a:r>
            <a:r>
              <a:rPr lang="en-US" altLang="en-US" dirty="0" err="1"/>
              <a:t>pracs</a:t>
            </a:r>
            <a:endParaRPr lang="en-US" altLang="en-US" dirty="0"/>
          </a:p>
          <a:p>
            <a:pPr lvl="1" eaLnBrk="1" hangingPunct="1">
              <a:lnSpc>
                <a:spcPct val="90000"/>
              </a:lnSpc>
              <a:buFont typeface="System Font Regular"/>
              <a:buChar char="+"/>
            </a:pPr>
            <a:r>
              <a:rPr lang="en-US" altLang="en-US" dirty="0"/>
              <a:t>with ordering &amp; preparation; and disposal afterwards.</a:t>
            </a:r>
          </a:p>
          <a:p>
            <a:pPr lvl="1" eaLnBrk="1" hangingPunct="1">
              <a:lnSpc>
                <a:spcPct val="90000"/>
              </a:lnSpc>
            </a:pPr>
            <a:endParaRPr lang="en-US" altLang="en-US" dirty="0"/>
          </a:p>
          <a:p>
            <a:pPr marL="0" indent="0" eaLnBrk="1" hangingPunct="1">
              <a:lnSpc>
                <a:spcPct val="90000"/>
              </a:lnSpc>
              <a:buNone/>
            </a:pPr>
            <a:r>
              <a:rPr lang="en-US" altLang="en-US" dirty="0"/>
              <a:t>Used by 560 schools.</a:t>
            </a:r>
          </a:p>
          <a:p>
            <a:pPr eaLnBrk="1" hangingPunct="1"/>
            <a:endParaRPr lang="en-US" dirty="0"/>
          </a:p>
        </p:txBody>
      </p:sp>
      <p:pic>
        <p:nvPicPr>
          <p:cNvPr id="5" name="Picture 4">
            <a:extLst>
              <a:ext uri="{FF2B5EF4-FFF2-40B4-BE49-F238E27FC236}">
                <a16:creationId xmlns:a16="http://schemas.microsoft.com/office/drawing/2014/main" id="{1B1976DE-632B-D473-8C4D-32E44E87601D}"/>
              </a:ext>
            </a:extLst>
          </p:cNvPr>
          <p:cNvPicPr>
            <a:picLocks noChangeAspect="1"/>
          </p:cNvPicPr>
          <p:nvPr/>
        </p:nvPicPr>
        <p:blipFill>
          <a:blip r:embed="rId3"/>
          <a:stretch>
            <a:fillRect/>
          </a:stretch>
        </p:blipFill>
        <p:spPr>
          <a:xfrm>
            <a:off x="827584" y="371918"/>
            <a:ext cx="7488832" cy="13868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76DD-3588-4EA8-1CBB-E5DBA10A2F9C}"/>
              </a:ext>
            </a:extLst>
          </p:cNvPr>
          <p:cNvSpPr>
            <a:spLocks noGrp="1"/>
          </p:cNvSpPr>
          <p:nvPr>
            <p:ph type="title"/>
          </p:nvPr>
        </p:nvSpPr>
        <p:spPr/>
        <p:txBody>
          <a:bodyPr/>
          <a:lstStyle/>
          <a:p>
            <a:r>
              <a:rPr lang="en-US" b="1" dirty="0"/>
              <a:t>Finding the most popular…</a:t>
            </a:r>
          </a:p>
        </p:txBody>
      </p:sp>
      <p:sp>
        <p:nvSpPr>
          <p:cNvPr id="3" name="Content Placeholder 2">
            <a:extLst>
              <a:ext uri="{FF2B5EF4-FFF2-40B4-BE49-F238E27FC236}">
                <a16:creationId xmlns:a16="http://schemas.microsoft.com/office/drawing/2014/main" id="{9FBFC42E-F4FF-6273-1C17-D550CC01CA05}"/>
              </a:ext>
            </a:extLst>
          </p:cNvPr>
          <p:cNvSpPr>
            <a:spLocks noGrp="1"/>
          </p:cNvSpPr>
          <p:nvPr>
            <p:ph idx="1"/>
          </p:nvPr>
        </p:nvSpPr>
        <p:spPr/>
        <p:txBody>
          <a:bodyPr/>
          <a:lstStyle/>
          <a:p>
            <a:r>
              <a:rPr lang="en-US" dirty="0"/>
              <a:t>2022 only</a:t>
            </a:r>
          </a:p>
          <a:p>
            <a:endParaRPr lang="en-US" dirty="0"/>
          </a:p>
          <a:p>
            <a:r>
              <a:rPr lang="en-US" dirty="0"/>
              <a:t>62,746 </a:t>
            </a:r>
            <a:r>
              <a:rPr lang="en-US" dirty="0" err="1"/>
              <a:t>pracs</a:t>
            </a:r>
            <a:r>
              <a:rPr lang="en-US" dirty="0"/>
              <a:t> by 2 Sept</a:t>
            </a:r>
          </a:p>
          <a:p>
            <a:endParaRPr lang="en-US" dirty="0"/>
          </a:p>
          <a:p>
            <a:r>
              <a:rPr lang="en-US" dirty="0"/>
              <a:t>By year group</a:t>
            </a:r>
          </a:p>
          <a:p>
            <a:endParaRPr lang="en-US" dirty="0"/>
          </a:p>
          <a:p>
            <a:r>
              <a:rPr lang="en-US" dirty="0"/>
              <a:t>More than 30 with same name</a:t>
            </a:r>
          </a:p>
          <a:p>
            <a:endParaRPr lang="en-US" dirty="0"/>
          </a:p>
        </p:txBody>
      </p:sp>
    </p:spTree>
    <p:extLst>
      <p:ext uri="{BB962C8B-B14F-4D97-AF65-F5344CB8AC3E}">
        <p14:creationId xmlns:p14="http://schemas.microsoft.com/office/powerpoint/2010/main" val="152304765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39824</TotalTime>
  <Words>1827</Words>
  <Application>Microsoft Macintosh PowerPoint</Application>
  <PresentationFormat>On-screen Show (4:3)</PresentationFormat>
  <Paragraphs>240</Paragraphs>
  <Slides>28</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System Font Regular</vt:lpstr>
      <vt:lpstr>Wingdings</vt:lpstr>
      <vt:lpstr>Blank Presentation</vt:lpstr>
      <vt:lpstr>Picture</vt:lpstr>
      <vt:lpstr>How best to manage student-designed investigations</vt:lpstr>
      <vt:lpstr>PowerPoint Presentation</vt:lpstr>
      <vt:lpstr>PowerPoint Presentation</vt:lpstr>
      <vt:lpstr>PowerPoint Presentation</vt:lpstr>
      <vt:lpstr>PowerPoint Presentation</vt:lpstr>
      <vt:lpstr>Type of Investigation</vt:lpstr>
      <vt:lpstr>PowerPoint Presentation</vt:lpstr>
      <vt:lpstr>PowerPoint Presentation</vt:lpstr>
      <vt:lpstr>Finding the most popular…</vt:lpstr>
      <vt:lpstr>PowerPoint Presentation</vt:lpstr>
      <vt:lpstr>PowerPoint Presentation</vt:lpstr>
      <vt:lpstr>Most Popular in Year 10</vt:lpstr>
      <vt:lpstr>Most Popular in 11 &amp; 12</vt:lpstr>
      <vt:lpstr>Phillip’s top 5</vt:lpstr>
      <vt:lpstr>PowerPoint Presentation</vt:lpstr>
      <vt:lpstr>PowerPoint Presentation</vt:lpstr>
      <vt:lpstr>PowerPoint Presentation</vt:lpstr>
      <vt:lpstr>DEMO  From a student perspective</vt:lpstr>
      <vt:lpstr>Why do a risk assessment?</vt:lpstr>
      <vt:lpstr>PowerPoint Presentation</vt:lpstr>
      <vt:lpstr>DEMO  From a STAFF perspective</vt:lpstr>
      <vt:lpstr>Details</vt:lpstr>
      <vt:lpstr>2400 schools ACT: ~100%</vt:lpstr>
      <vt:lpstr>PowerPoint Presentation</vt:lpstr>
      <vt:lpstr>PowerPoint Presentation</vt:lpstr>
      <vt:lpstr>PowerPoint Presentation</vt:lpstr>
      <vt:lpstr>DEMO  Disposal information</vt:lpstr>
      <vt:lpstr>PowerPoint Presentation</vt:lpstr>
    </vt:vector>
  </TitlesOfParts>
  <Company>CEIC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James Crisp</cp:lastModifiedBy>
  <cp:revision>355</cp:revision>
  <cp:lastPrinted>2013-04-09T02:36:58Z</cp:lastPrinted>
  <dcterms:created xsi:type="dcterms:W3CDTF">2008-09-14T02:46:40Z</dcterms:created>
  <dcterms:modified xsi:type="dcterms:W3CDTF">2022-09-22T02:29:40Z</dcterms:modified>
</cp:coreProperties>
</file>