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94" r:id="rId3"/>
    <p:sldId id="295" r:id="rId4"/>
    <p:sldId id="268" r:id="rId5"/>
    <p:sldId id="274" r:id="rId6"/>
    <p:sldId id="270" r:id="rId7"/>
    <p:sldId id="272" r:id="rId8"/>
    <p:sldId id="296" r:id="rId9"/>
    <p:sldId id="280" r:id="rId10"/>
    <p:sldId id="281" r:id="rId11"/>
    <p:sldId id="282" r:id="rId12"/>
    <p:sldId id="308" r:id="rId13"/>
    <p:sldId id="276" r:id="rId14"/>
    <p:sldId id="278" r:id="rId15"/>
    <p:sldId id="279" r:id="rId16"/>
    <p:sldId id="283" r:id="rId17"/>
    <p:sldId id="309" r:id="rId18"/>
    <p:sldId id="29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4"/>
    <p:restoredTop sz="94677"/>
  </p:normalViewPr>
  <p:slideViewPr>
    <p:cSldViewPr>
      <p:cViewPr varScale="1">
        <p:scale>
          <a:sx n="202" d="100"/>
          <a:sy n="202" d="100"/>
        </p:scale>
        <p:origin x="184" y="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2F32625-D2A1-8840-8AA2-86987F90E7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1DD0249-06AA-DB46-B64C-61B3EF3B1C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7C4178A4-77C7-DC41-9EC3-F67345830B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60C58E48-936C-3441-B557-4C5FEAD813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284420BD-F878-A54D-BC9E-33B3DD4A4B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120DB5C4-DD9B-E041-8F7F-9307365D31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6E524B-F85E-584F-9F8A-ECB5358BBF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19209068-ACA6-3943-A20D-EC268D58F1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5C67BF6-701C-9544-9F78-87EA4BA1B7EE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6E1FB19-DB46-9C43-88AA-0C3022BDF5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349E4FB-A8C0-DF41-A455-DDCDFDD7A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6423F146-13C6-0D49-9CDA-2F91049401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E760C78-DDB3-E742-9F17-88497341E15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25DB3EA7-72DB-4642-A031-C47CBB9A86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7FFA4E1-0C3A-614E-BD8A-CD8FF2752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8ECFC171-86FD-274E-84BA-8C08A8619A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4626DDE-7E29-3546-8881-BDBF5DFE327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CD0C558F-7857-084A-B925-4815B6EC1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FDCD819-2D45-604C-8018-CD87EA35D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E4F890B7-9C89-9847-AC89-D3800907A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FF9FCB-2817-6B42-B2EE-68C048ABFD4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7E1C654C-8CA5-204D-AE0D-5AD9B663B9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646634C-A634-0846-8626-47879AD9AD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5814EA05-F08D-B841-9343-69D0B4AA72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0AFE1F-E816-924D-B6E8-99309838DCD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EFB3DBDF-414A-614C-BE33-BAF8A45E43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57B10D7-48F4-0041-920A-015059A33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AFD7B0DD-597E-624D-8F79-9C0110B2A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2EB6CE-A755-7A4C-94A5-A22A3CCD42E8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4D18056E-3E28-9F4D-8146-9FF56F611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A686FD0-3BF5-6545-9A14-0136A27C8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F911B68D-0F0C-6E4A-A17D-94467BABD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AFB7E7-506C-9843-968D-EA269B2B3EE4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4153D443-B699-464A-B8EA-3D23FB3C2E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B02460-91EF-3042-B71B-3A7413A13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4992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E17BF2A3-1031-044E-A778-F416C4699E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CE2B0B-C9D6-BF47-816F-D4E0649CA242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2161E1E9-3D30-F543-B992-0AE803956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51E16A3-9C4F-6544-A68C-2F5C3DAEE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68FB30B-B832-504F-BE60-7ABABBE24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7CF5EA-7DD0-0D4A-A50B-EB0043F3FF4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458A78E3-300D-C746-8625-734FC57B15E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BA6FB4A-0513-8447-A0D1-52C5D93E4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6F4A909F-C393-9A40-B044-A96E8D8E5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8BC6B9A-7288-5D4E-A266-911CBE7CC3D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7740F6A8-4FD5-F948-BB7C-2AC78369199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9DF5FFE-D418-AC41-977D-D47F7236E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897DE665-B9B6-694D-B70B-2D3127F80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29E8E7-CD52-8E47-B5E1-F8BE6ADA68D2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2FF222D-096A-3F4C-AD5E-411BE2AC51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E43E242-2ACC-1040-BA0D-6DCA5AA35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294AC9D1-D39E-284D-B289-47F56AB9D5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1E20A4-96F2-2446-BBA7-7C1459D8504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B921ED8A-6C30-5541-9575-A93CC8F317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CA6F53D-5F47-0242-AB3A-3EF8FD75F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D0F8C7BB-BA6A-F140-AD4F-686115955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924B9A-C82A-C940-9797-E91BC2B1D81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E34C341-25AB-EB41-ABDA-0D7D6FDD0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8F1BEF1-A2F8-0947-A145-478124249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7E84B2A9-47BA-DC4B-BEEC-DDBC55A69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0648D14-96CA-6A4A-A3A3-E9F1CC3FD84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A54CDFD-E429-9C43-9921-14A55C4137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2825E7A-FFCA-8E4C-8DAB-793FFBD34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7F5BA56-5FB3-D44C-813F-80632C341C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831EB8-0753-7241-BE44-6C026EEE15D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60E21FDF-2BD7-7240-A9AF-935F13EF3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1087870-47A7-D34C-AE1E-9C0B21132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3789B25D-C304-6A4C-BC9A-9318F3FE00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7AD5C3-4E90-4844-841A-9D10C8294261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5C391D52-83E6-604C-B8C5-D681FF011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018EFBE-1D0E-E541-982F-A46DF9A58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C9069-11E3-9B4D-BDD0-4D66C1726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0CA71E-B902-1F4E-97BF-25D8AF96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054FC9-F7E2-2645-8FF1-F6CACC0C8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50489-6C87-1942-BEFB-5A3CC06CB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45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067DBA-0281-ED4A-9C99-6C7AFCFA47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CEEE7-6E4E-F649-842F-36DF7FFC3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47E9AF-F5E9-2D4C-9B37-820680E01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CF97-2530-9F40-B6F1-A6289BF688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3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DA683E-8C51-5348-90DC-4590CA1D8D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A29F68-2239-2B42-A055-528F28868C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F4DE29-11A6-9B46-AEF3-6DF648390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1EFF1-D9D3-0840-AAAC-7C6DCDCB5A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25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7D4DDF-C405-B341-807C-4AC74CFE94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886A88-F616-DB48-AF89-04DC2728B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09A95-D6CE-674C-B33E-1778B94E2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82618-F6B0-3048-A57F-2E737DEE9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01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8D1AC6-B25E-354B-B298-3922D7FDF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D05C5-3A0F-CA49-93DF-11C6ABD0A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A079F7-ED8F-7148-8096-9DB1335DE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E4E3A-809C-4447-9014-2C82F796F8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0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3B92E-AE30-2C4C-BB29-9047EEF5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23F138-CF73-7C47-8625-DEB9A499F4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85A790-3595-6446-BA82-C9A755964C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86D97-CB46-A54F-9D1B-AD73CD524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44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4B1F43-0C62-A54D-AA2C-0798DAE49B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18F049-2145-DB4D-A6A8-6531E2ED7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A41C4B-9A87-514A-8A56-3B6D096FC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54869-40FF-D04C-B23B-A26C157C2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85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93693B-93EA-C047-896E-4A2C246F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D30377-1430-444B-8C8C-0FF9F1B696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EAAE89-7572-6040-976D-378EECB1A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D886D-8E0A-7D4A-95AD-A5961BCCD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21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819591-BBAE-2D46-B5DE-E5979D09AB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E0BA55-967F-B24F-B940-308282617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38C69F-5C5D-9D41-A45F-FB723A1C3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7329D3-9DDD-BB45-B79D-845E390AE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28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6899BA-1888-9145-9908-55D32FFBF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D45B46-2D54-3848-8374-D0E37811F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161C0D-04E6-AC44-B9B6-A67FE3680A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7BDD5-387D-504C-BA11-94C7053F9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20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082652-6FA3-3E49-9EBA-CF6DEC9051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137043-F02E-5C49-818D-147267223E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77ACEE-D123-8143-9D98-E543C81E64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46EA6-F0AC-E74F-9FD1-D4D441554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53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59D015-68A7-F54D-986F-C71494EFD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9F8E68-B749-8946-9FE9-471B58ABA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CE887E-ABA5-4049-9730-1ED588D786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A38DFE-27FE-1E4C-8C8A-1AECAAE1C2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5F3140-EBB0-9347-A805-C737A38342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0BCD00-B125-A447-A358-180C459AF9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51264EE4-EF86-A14F-BC92-2D0141BC66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2492375"/>
            <a:ext cx="7812087" cy="1676400"/>
          </a:xfrm>
        </p:spPr>
        <p:txBody>
          <a:bodyPr/>
          <a:lstStyle/>
          <a:p>
            <a:pPr algn="l" eaLnBrk="1" hangingPunct="1"/>
            <a:r>
              <a:rPr lang="en-US" altLang="en-US"/>
              <a:t>Introduction to RiskAssess</a:t>
            </a:r>
            <a:br>
              <a:rPr lang="en-US" altLang="en-US"/>
            </a:br>
            <a:r>
              <a:rPr lang="en-US" altLang="en-US"/>
              <a:t>for beginners!</a:t>
            </a:r>
            <a:endParaRPr lang="en-US" altLang="en-US" sz="3200"/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E18B7B5A-AE55-EC4D-8733-C0402ADFAE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4652963"/>
            <a:ext cx="64008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graphicFrame>
        <p:nvGraphicFramePr>
          <p:cNvPr id="14339" name="Object 5">
            <a:extLst>
              <a:ext uri="{FF2B5EF4-FFF2-40B4-BE49-F238E27FC236}">
                <a16:creationId xmlns:a16="http://schemas.microsoft.com/office/drawing/2014/main" id="{D3709ACA-4C17-5141-8272-5371F62A44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533400"/>
          <a:ext cx="2005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Picture" r:id="rId4" imgW="2006600" imgH="1143000" progId="Word.Picture.8">
                  <p:embed/>
                </p:oleObj>
              </mc:Choice>
              <mc:Fallback>
                <p:oleObj name="Picture" r:id="rId4" imgW="2006600" imgH="11430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33400"/>
                        <a:ext cx="20050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0" name="Picture 2" descr="burning_hair_medium.jpg">
            <a:extLst>
              <a:ext uri="{FF2B5EF4-FFF2-40B4-BE49-F238E27FC236}">
                <a16:creationId xmlns:a16="http://schemas.microsoft.com/office/drawing/2014/main" id="{F1F1A89A-9C83-EC45-A887-1328294E49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1363C7DC-BFDD-5347-9617-E9F7F11AD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C0BA871C-662C-8947-9EE5-AD28B0BD8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separate sections for teacher and laboratory technician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initial assessment of inherent risk</a:t>
            </a:r>
            <a:br>
              <a:rPr lang="en-US" altLang="en-US" sz="3000"/>
            </a:br>
            <a:r>
              <a:rPr lang="en-US" altLang="en-US" sz="3000"/>
              <a:t>- if low, go to end</a:t>
            </a:r>
            <a:br>
              <a:rPr lang="en-US" altLang="en-US" sz="3000"/>
            </a:br>
            <a:r>
              <a:rPr lang="en-US" altLang="en-US" sz="3000"/>
              <a:t>- if medium or more, record control measures</a:t>
            </a:r>
            <a:br>
              <a:rPr lang="en-US" altLang="en-US" sz="3000"/>
            </a:br>
            <a:r>
              <a:rPr lang="en-US" altLang="en-US" sz="3000"/>
              <a:t>- if high or extreme, third reviewer required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cross-checking by teacher/labtech/reviewer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scheduling, ordering, labelling to save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inexpensive ($250+GST per campus per year)</a:t>
            </a:r>
            <a:endParaRPr lang="en-US" altLang="en-US" sz="2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4FA7503E-7C76-7A45-9D4D-62E7E47A8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Details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D78E25BB-E23A-9743-850A-406C23793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79513"/>
            <a:ext cx="8305800" cy="533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/>
              <a:t>• access from school/home 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nothing to install on computer, tablet or phone</a:t>
            </a:r>
            <a:br>
              <a:rPr lang="en-US" altLang="en-US" sz="3000"/>
            </a:br>
            <a:r>
              <a:rPr lang="en-US" altLang="en-US" sz="3000"/>
              <a:t>(instant update)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unlimited number of simultaneous users and risk assessments 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minimal data entry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complements SDSs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continuing input from science staff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multiple backups of data &amp; backup server</a:t>
            </a:r>
          </a:p>
          <a:p>
            <a:pPr eaLnBrk="1" hangingPunct="1">
              <a:buFontTx/>
              <a:buNone/>
            </a:pPr>
            <a:r>
              <a:rPr lang="en-US" altLang="en-US" sz="3000"/>
              <a:t>• support and advice</a:t>
            </a:r>
            <a:endParaRPr lang="en-US" altLang="en-US" sz="2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BF6F780D-9EA3-7343-9524-082AEEE582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risk assessments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0C1E7DCA-0BD6-2940-9151-EFC57A7B2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425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reduced frequency of injuries </a:t>
            </a:r>
            <a:br>
              <a:rPr lang="en-US" altLang="en-US" sz="3000" dirty="0"/>
            </a:br>
            <a:r>
              <a:rPr lang="en-US" altLang="en-US" sz="3000" dirty="0"/>
              <a:t>  - to students</a:t>
            </a:r>
            <a:br>
              <a:rPr lang="en-US" altLang="en-US" sz="3000" dirty="0"/>
            </a:br>
            <a:r>
              <a:rPr lang="en-US" altLang="en-US" sz="3000" dirty="0"/>
              <a:t>  - to school staff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reduced costs for paperwork, litigation and payouts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compliance with the law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helps maintain variety of chemicals and equipment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compliance with the Queensland Curriculum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8B49A4E1-B9B9-3D4C-8DCF-71F764074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a </a:t>
            </a:r>
            <a:br>
              <a:rPr lang="en-US" altLang="en-US"/>
            </a:br>
            <a:r>
              <a:rPr lang="en-US" altLang="en-US"/>
              <a:t>formalised system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642C7470-32EE-984B-B322-79AED9C6D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57400"/>
            <a:ext cx="8370887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proper consideration of risks and control measures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standardisation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storage of records for legal purposes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communication between teachers and laboratory technicians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discourages spur-of-the-moment experiments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useful for new/inexperienced staff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C86F9D6F-CA7C-BA4E-B3CD-F9300ED08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Paper-based system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1A1A6913-9EDD-4041-A4B5-147009CEB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55875" y="1981200"/>
            <a:ext cx="496887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time consuming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unwieldy forms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non-searchable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difficult to update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storage problems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9EDA79B8-19A9-5449-8474-0471CB249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Electronic system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216DC6F0-CBBB-EB49-B24B-752A400FC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292975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relatively rapid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prompts sensitive to context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reduces paper consumption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easy to review and update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easy monitoring and statistics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easy storage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demonstrated to work in schools </a:t>
            </a:r>
            <a:r>
              <a:rPr lang="en-US" altLang="en-US" sz="2800" i="1" dirty="0" err="1"/>
              <a:t>RiskAssess</a:t>
            </a:r>
            <a:r>
              <a:rPr lang="en-US" altLang="en-US" sz="2800" i="1" dirty="0"/>
              <a:t>: 1800 schools AU+NZ+CA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 dirty="0"/>
              <a:t>                        2,400,000 risk assessments</a:t>
            </a:r>
            <a:endParaRPr lang="en-US" altLang="en-US" sz="2400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Even more!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1800" y="2204864"/>
            <a:ext cx="4104456" cy="32521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scheduling system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 err="1"/>
              <a:t>prac</a:t>
            </a:r>
            <a:r>
              <a:rPr lang="en-US" altLang="en-US" sz="3000" dirty="0"/>
              <a:t> ordering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GHS labelling</a:t>
            </a:r>
            <a:br>
              <a:rPr lang="en-US" altLang="en-US" sz="3000" dirty="0"/>
            </a:br>
            <a:r>
              <a:rPr lang="en-US" altLang="en-US" sz="3000" dirty="0"/>
              <a:t>- standard</a:t>
            </a:r>
            <a:br>
              <a:rPr lang="en-US" altLang="en-US" sz="3000" dirty="0"/>
            </a:br>
            <a:r>
              <a:rPr lang="en-US" altLang="en-US" sz="3000" dirty="0"/>
              <a:t>- </a:t>
            </a:r>
            <a:r>
              <a:rPr lang="en-US" altLang="en-US" sz="3000" dirty="0" err="1"/>
              <a:t>customised</a:t>
            </a: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 of benefits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905000"/>
            <a:ext cx="5638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safer laboratories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better communication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meets legal requirements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reduced costs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improved efficiency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happy lab techs and teachers!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/>
          </a:p>
        </p:txBody>
      </p:sp>
    </p:spTree>
    <p:extLst>
      <p:ext uri="{BB962C8B-B14F-4D97-AF65-F5344CB8AC3E}">
        <p14:creationId xmlns:p14="http://schemas.microsoft.com/office/powerpoint/2010/main" val="3553944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B4F37000-AAB1-D742-86E6-59C57440E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Student RiskAssess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9F690490-A6E7-C946-B51A-7EB22AB59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82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meets safety training requirements of </a:t>
            </a:r>
            <a:br>
              <a:rPr lang="en-US" altLang="en-US" sz="2600"/>
            </a:br>
            <a:r>
              <a:rPr lang="en-US" altLang="en-US" sz="2600"/>
              <a:t>- new Australian Curriculum for Science</a:t>
            </a:r>
            <a:br>
              <a:rPr lang="en-US" altLang="en-US" sz="2600"/>
            </a:br>
            <a:r>
              <a:rPr lang="en-US" altLang="en-US" sz="2600"/>
              <a:t>- International Baccalaureate</a:t>
            </a:r>
            <a:br>
              <a:rPr lang="en-US" altLang="en-US" sz="2600"/>
            </a:br>
            <a:r>
              <a:rPr lang="en-US" altLang="en-US" sz="2600"/>
              <a:t>- extended investigations (student-initiated)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optimised for student use</a:t>
            </a:r>
            <a:br>
              <a:rPr lang="en-US" altLang="en-US" sz="2600"/>
            </a:br>
            <a:r>
              <a:rPr lang="en-US" altLang="en-US" sz="2600"/>
              <a:t>- students must agree to follow rules and instructions</a:t>
            </a:r>
            <a:br>
              <a:rPr lang="en-US" altLang="en-US" sz="2600"/>
            </a:br>
            <a:r>
              <a:rPr lang="en-US" altLang="en-US" sz="2600"/>
              <a:t>- online help screens and documents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	- PINs to prevent copying/allow use for assessment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continues to have all facilities of RiskAssess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class of 30 simultaneous users no problem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can be used on</a:t>
            </a:r>
            <a:br>
              <a:rPr lang="en-US" altLang="en-US" sz="2600"/>
            </a:br>
            <a:r>
              <a:rPr lang="en-US" altLang="en-US" sz="2600"/>
              <a:t>- laptops, iPads and other tablets </a:t>
            </a:r>
            <a:br>
              <a:rPr lang="en-US" altLang="en-US" sz="2600"/>
            </a:br>
            <a:r>
              <a:rPr lang="en-US" altLang="en-US" sz="2600"/>
              <a:t>- smart phones (iPhones, Android, etc)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/>
              <a:t>• costs an additional $250 + GST per campus per year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CB65AEE0-36EF-A848-91CE-8C5E47137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655050" cy="1152525"/>
          </a:xfrm>
        </p:spPr>
        <p:txBody>
          <a:bodyPr/>
          <a:lstStyle/>
          <a:p>
            <a:pPr eaLnBrk="1" hangingPunct="1"/>
            <a:r>
              <a:rPr lang="en-US" altLang="en-US" dirty="0"/>
              <a:t>THE LAW?</a:t>
            </a:r>
            <a:br>
              <a:rPr lang="en-US" altLang="en-US" dirty="0"/>
            </a:br>
            <a:r>
              <a:rPr lang="en-US" altLang="en-US" sz="3600" dirty="0"/>
              <a:t>Work Health &amp; Safety Act 2011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938FD55-77D9-DC45-842C-AF42E2774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. . . a duty . . . to eliminate/minimise risks to health and safety as far as is reasonably practicable.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. . . taking into account and weighing up</a:t>
            </a:r>
            <a:br>
              <a:rPr lang="en-US" altLang="en-US" sz="3000"/>
            </a:br>
            <a:r>
              <a:rPr lang="en-US" altLang="en-US" sz="3000">
                <a:solidFill>
                  <a:srgbClr val="FF6600"/>
                </a:solidFill>
              </a:rPr>
              <a:t>all relevant matters </a:t>
            </a:r>
            <a:r>
              <a:rPr lang="en-US" altLang="en-US" sz="3000"/>
              <a:t>including:</a:t>
            </a:r>
            <a:br>
              <a:rPr lang="en-US" altLang="en-US" sz="3000"/>
            </a:br>
            <a:r>
              <a:rPr lang="en-US" altLang="en-US" sz="3000"/>
              <a:t>(a) the </a:t>
            </a:r>
            <a:r>
              <a:rPr lang="en-US" altLang="en-US" sz="3000">
                <a:solidFill>
                  <a:srgbClr val="3366FF"/>
                </a:solidFill>
              </a:rPr>
              <a:t>likelihood</a:t>
            </a:r>
            <a:r>
              <a:rPr lang="en-US" altLang="en-US" sz="3000"/>
              <a:t> of the hazard or the risk concerned occurring; and</a:t>
            </a:r>
            <a:br>
              <a:rPr lang="en-US" altLang="en-US" sz="3000"/>
            </a:br>
            <a:r>
              <a:rPr lang="en-US" altLang="en-US" sz="3000"/>
              <a:t>(b) the </a:t>
            </a:r>
            <a:r>
              <a:rPr lang="en-US" altLang="en-US" sz="3000">
                <a:solidFill>
                  <a:srgbClr val="3366FF"/>
                </a:solidFill>
              </a:rPr>
              <a:t>degree of harm </a:t>
            </a:r>
            <a:r>
              <a:rPr lang="en-US" altLang="en-US" sz="3000"/>
              <a:t>that might result from the hazard or the risk</a:t>
            </a:r>
            <a:br>
              <a:rPr lang="en-US" altLang="en-US" sz="3000"/>
            </a:br>
            <a:r>
              <a:rPr lang="en-US" altLang="en-US" sz="3000"/>
              <a:t>. . .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i="1"/>
              <a:t>Part 2, Sections 17 and 18</a:t>
            </a:r>
            <a:endParaRPr lang="en-US" altLang="en-US"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>
            <a:extLst>
              <a:ext uri="{FF2B5EF4-FFF2-40B4-BE49-F238E27FC236}">
                <a16:creationId xmlns:a16="http://schemas.microsoft.com/office/drawing/2014/main" id="{069789C0-AA07-E848-962F-74871FE1C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692150"/>
            <a:ext cx="8229600" cy="5545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>
                <a:solidFill>
                  <a:srgbClr val="FF6600"/>
                </a:solidFill>
              </a:rPr>
              <a:t>all relevant matters </a:t>
            </a:r>
            <a:r>
              <a:rPr lang="en-US" altLang="en-US" sz="3000"/>
              <a:t>includes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/>
              <a:t>facilities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/>
              <a:t>behaviour of the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/>
              <a:t>students with special needs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/>
              <a:t>students with allergies, etc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(NOT book “risk assessment”, tick sheet, etc)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>
                <a:solidFill>
                  <a:srgbClr val="3366FF"/>
                </a:solidFill>
              </a:rPr>
              <a:t>likelihood</a:t>
            </a:r>
            <a:endParaRPr lang="en-US" altLang="en-US" sz="3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>
                <a:solidFill>
                  <a:srgbClr val="3366FF"/>
                </a:solidFill>
              </a:rPr>
              <a:t>degree of harm </a:t>
            </a:r>
            <a:r>
              <a:rPr lang="en-US" altLang="en-US" sz="3000"/>
              <a:t>consideration requires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proper risk assessment using a risk matrix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e.g. Aust/ISO Standard on Risk Management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932F5963-CC69-014E-985A-47B6BB111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2438400" cy="762000"/>
          </a:xfrm>
        </p:spPr>
        <p:txBody>
          <a:bodyPr/>
          <a:lstStyle/>
          <a:p>
            <a:pPr eaLnBrk="1" hangingPunct="1"/>
            <a:r>
              <a:rPr lang="en-US" altLang="en-US" sz="3200"/>
              <a:t>You should:</a:t>
            </a:r>
            <a:endParaRPr lang="en-US" altLang="en-US"/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20BE4380-BCE9-194F-9DBB-8962B904A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2057400" cy="2743200"/>
          </a:xfrm>
        </p:spPr>
        <p:txBody>
          <a:bodyPr/>
          <a:lstStyle/>
          <a:p>
            <a:pPr eaLnBrk="1" hangingPunct="1"/>
            <a:r>
              <a:rPr lang="en-US" altLang="en-US" sz="2000"/>
              <a:t>identify</a:t>
            </a:r>
          </a:p>
          <a:p>
            <a:pPr eaLnBrk="1" hangingPunct="1"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 sz="2000"/>
              <a:t>assess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control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E046D770-FB12-AA42-8578-62D20A03C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657600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>
                <a:solidFill>
                  <a:schemeClr val="tx2"/>
                </a:solidFill>
              </a:rPr>
              <a:t>risks</a:t>
            </a: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C43CD54A-65A7-DB45-BB3C-708C603DC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24400"/>
            <a:ext cx="6172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Before:   Establish the context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After:      Monitor and review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Always:   Consult and communicate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ED5143F8-93EA-4E43-9C99-AE5AB9922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81000"/>
            <a:ext cx="32766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1A3B187-6460-A34F-BEBC-39B49D0D9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Risk identification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B2349372-CDA5-4048-AF3C-494E64BD0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0688" y="1905000"/>
            <a:ext cx="86201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• history of </a:t>
            </a:r>
            <a:r>
              <a:rPr lang="ja-JP" altLang="en-US"/>
              <a:t>“</a:t>
            </a:r>
            <a:r>
              <a:rPr lang="en-US" altLang="ja-JP"/>
              <a:t>accidents</a:t>
            </a:r>
            <a:r>
              <a:rPr lang="ja-JP" altLang="en-US"/>
              <a:t>”</a:t>
            </a:r>
            <a:r>
              <a:rPr lang="en-US" altLang="ja-JP"/>
              <a:t> and </a:t>
            </a:r>
            <a:r>
              <a:rPr lang="ja-JP" altLang="en-US"/>
              <a:t>“</a:t>
            </a:r>
            <a:r>
              <a:rPr lang="en-US" altLang="ja-JP"/>
              <a:t>near-accidents</a:t>
            </a:r>
            <a:r>
              <a:rPr lang="ja-JP" altLang="en-US"/>
              <a:t>”</a:t>
            </a:r>
            <a:r>
              <a:rPr lang="en-US" altLang="ja-JP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- at school</a:t>
            </a:r>
            <a:br>
              <a:rPr lang="en-US" altLang="ja-JP"/>
            </a:br>
            <a:r>
              <a:rPr lang="en-US" altLang="ja-JP"/>
              <a:t>- at similar schools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• brainstorming, preferably with colleagues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• checklists of possible risks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• authoritative sources e.g. SDSs, databases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C441D13-642C-864F-834A-5757A2C31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947737"/>
          </a:xfrm>
        </p:spPr>
        <p:txBody>
          <a:bodyPr/>
          <a:lstStyle/>
          <a:p>
            <a:pPr eaLnBrk="1" hangingPunct="1"/>
            <a:r>
              <a:rPr lang="en-US" altLang="en-US"/>
              <a:t>Risk assessment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7FF0C6C-1922-9C48-B8DA-C4AB55692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032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To assess the severity of a risk,</a:t>
            </a:r>
          </a:p>
          <a:p>
            <a:pPr eaLnBrk="1" hangingPunct="1">
              <a:buFontTx/>
              <a:buNone/>
            </a:pPr>
            <a:r>
              <a:rPr lang="en-US" altLang="en-US"/>
              <a:t>you need to consider:</a:t>
            </a:r>
          </a:p>
          <a:p>
            <a:pPr eaLnBrk="1" hangingPunct="1">
              <a:buFontTx/>
              <a:buNone/>
            </a:pPr>
            <a:r>
              <a:rPr lang="en-US" altLang="en-US"/>
              <a:t>• the consequences of the event, and</a:t>
            </a:r>
          </a:p>
          <a:p>
            <a:pPr eaLnBrk="1" hangingPunct="1">
              <a:buFontTx/>
              <a:buNone/>
            </a:pPr>
            <a:r>
              <a:rPr lang="en-US" altLang="en-US"/>
              <a:t>• the chance that it will occur (likelihood)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 sz="2400"/>
              <a:t>AU ISO 31000:2009 </a:t>
            </a:r>
            <a:r>
              <a:rPr lang="ja-JP" altLang="en-US" sz="2400"/>
              <a:t>“</a:t>
            </a:r>
            <a:r>
              <a:rPr lang="en-US" altLang="ja-JP" sz="2400"/>
              <a:t>Risk management</a:t>
            </a:r>
            <a:r>
              <a:rPr lang="ja-JP" altLang="en-US" sz="2400"/>
              <a:t>”</a:t>
            </a:r>
            <a:endParaRPr lang="en-US" altLang="ja-JP" sz="2400"/>
          </a:p>
          <a:p>
            <a:pPr eaLnBrk="1" hangingPunct="1">
              <a:buFontTx/>
              <a:buNone/>
            </a:pPr>
            <a:r>
              <a:rPr lang="en-US" altLang="en-US" sz="2400"/>
              <a:t>HB 436:2013 </a:t>
            </a:r>
            <a:r>
              <a:rPr lang="ja-JP" altLang="en-US" sz="2400"/>
              <a:t>“</a:t>
            </a:r>
            <a:r>
              <a:rPr lang="en-US" altLang="ja-JP" sz="2400"/>
              <a:t>Risk management guidelines</a:t>
            </a:r>
            <a:r>
              <a:rPr lang="ja-JP" altLang="en-US" sz="2400"/>
              <a:t>”</a:t>
            </a:r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4413C44-6568-3F42-952F-E66A61966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589588"/>
            <a:ext cx="79200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Risk matrices used in schools are 3 x 3 to 5 x 5</a:t>
            </a:r>
          </a:p>
          <a:p>
            <a:r>
              <a:rPr lang="en-US" altLang="en-US"/>
              <a:t>See </a:t>
            </a:r>
            <a:r>
              <a:rPr lang="en-US" altLang="en-US">
                <a:solidFill>
                  <a:srgbClr val="3366FF"/>
                </a:solidFill>
              </a:rPr>
              <a:t>www.riskassess.com.au/info/learning_resources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C16F74E-55A7-3D48-9DB4-85ED15C61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Risk control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912C4C71-772F-A242-8101-37EC3BC43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Hierarchy of options:</a:t>
            </a:r>
            <a:br>
              <a:rPr lang="en-US" altLang="en-US" sz="2800"/>
            </a:br>
            <a:br>
              <a:rPr lang="en-US" altLang="en-US" sz="2800"/>
            </a:br>
            <a:endParaRPr lang="en-US" altLang="en-US" sz="280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elimination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substitution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isolation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engineering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administration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personal protective equipment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5523C2CC-07E3-7946-9AA3-DC019340C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60198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BBBE3838-F613-F847-BDA4-81DDD664B5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209800"/>
            <a:ext cx="32766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6">
            <a:extLst>
              <a:ext uri="{FF2B5EF4-FFF2-40B4-BE49-F238E27FC236}">
                <a16:creationId xmlns:a16="http://schemas.microsoft.com/office/drawing/2014/main" id="{57768064-BDF6-F24A-A254-270748D76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09800"/>
            <a:ext cx="32766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6A59EA0-F6C7-B44D-840A-5F4AF76CE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7675" y="476250"/>
            <a:ext cx="3382963" cy="555625"/>
          </a:xfrm>
        </p:spPr>
        <p:txBody>
          <a:bodyPr/>
          <a:lstStyle/>
          <a:p>
            <a:pPr eaLnBrk="1" hangingPunct="1"/>
            <a:r>
              <a:rPr lang="en-US" altLang="en-US" sz="3200"/>
              <a:t>Assess risks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E412428-A9A2-674D-A5EC-249E024F0E10}"/>
              </a:ext>
            </a:extLst>
          </p:cNvPr>
          <p:cNvCxnSpPr/>
          <p:nvPr/>
        </p:nvCxnSpPr>
        <p:spPr bwMode="auto">
          <a:xfrm>
            <a:off x="4643438" y="1125538"/>
            <a:ext cx="0" cy="1428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7CB99-7F1D-E748-ACC2-0D522183E7E9}"/>
              </a:ext>
            </a:extLst>
          </p:cNvPr>
          <p:cNvCxnSpPr/>
          <p:nvPr/>
        </p:nvCxnSpPr>
        <p:spPr bwMode="auto">
          <a:xfrm>
            <a:off x="2771775" y="1268413"/>
            <a:ext cx="38877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31ACCC-1BA2-824C-A1B6-77499D2607EC}"/>
              </a:ext>
            </a:extLst>
          </p:cNvPr>
          <p:cNvCxnSpPr/>
          <p:nvPr/>
        </p:nvCxnSpPr>
        <p:spPr bwMode="auto">
          <a:xfrm>
            <a:off x="2771775" y="1268413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E38677-4524-E043-B0DD-595911637C46}"/>
              </a:ext>
            </a:extLst>
          </p:cNvPr>
          <p:cNvCxnSpPr/>
          <p:nvPr/>
        </p:nvCxnSpPr>
        <p:spPr bwMode="auto">
          <a:xfrm>
            <a:off x="6659563" y="1268413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0726" name="Rectangle 2">
            <a:extLst>
              <a:ext uri="{FF2B5EF4-FFF2-40B4-BE49-F238E27FC236}">
                <a16:creationId xmlns:a16="http://schemas.microsoft.com/office/drawing/2014/main" id="{78A7615D-AC59-EB42-B804-B314BF132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628775"/>
            <a:ext cx="33829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FF0000"/>
                </a:solidFill>
              </a:rPr>
              <a:t>≥Medium</a:t>
            </a:r>
          </a:p>
          <a:p>
            <a:pPr algn="ctr" eaLnBrk="1" hangingPunct="1"/>
            <a:r>
              <a:rPr lang="en-US" altLang="en-US" sz="2800">
                <a:solidFill>
                  <a:srgbClr val="FF0000"/>
                </a:solidFill>
              </a:rPr>
              <a:t>risk level</a:t>
            </a:r>
          </a:p>
        </p:txBody>
      </p:sp>
      <p:sp>
        <p:nvSpPr>
          <p:cNvPr id="30727" name="Rectangle 2">
            <a:extLst>
              <a:ext uri="{FF2B5EF4-FFF2-40B4-BE49-F238E27FC236}">
                <a16:creationId xmlns:a16="http://schemas.microsoft.com/office/drawing/2014/main" id="{51F39CCB-7573-CC41-852E-A35F1D50A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1628775"/>
            <a:ext cx="33829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008000"/>
                </a:solidFill>
              </a:rPr>
              <a:t>Low</a:t>
            </a:r>
          </a:p>
          <a:p>
            <a:pPr algn="ctr" eaLnBrk="1" hangingPunct="1"/>
            <a:r>
              <a:rPr lang="en-US" altLang="en-US" sz="2800">
                <a:solidFill>
                  <a:srgbClr val="008000"/>
                </a:solidFill>
              </a:rPr>
              <a:t>risk level</a:t>
            </a:r>
          </a:p>
        </p:txBody>
      </p:sp>
      <p:sp>
        <p:nvSpPr>
          <p:cNvPr id="30728" name="Rectangle 2">
            <a:extLst>
              <a:ext uri="{FF2B5EF4-FFF2-40B4-BE49-F238E27FC236}">
                <a16:creationId xmlns:a16="http://schemas.microsoft.com/office/drawing/2014/main" id="{CC566DC2-6ED7-C94A-AF7F-41BC4FD7F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33829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chemeClr val="tx2"/>
                </a:solidFill>
              </a:rPr>
              <a:t>Add control measures</a:t>
            </a:r>
          </a:p>
        </p:txBody>
      </p:sp>
      <p:sp>
        <p:nvSpPr>
          <p:cNvPr id="30729" name="Rectangle 2">
            <a:extLst>
              <a:ext uri="{FF2B5EF4-FFF2-40B4-BE49-F238E27FC236}">
                <a16:creationId xmlns:a16="http://schemas.microsoft.com/office/drawing/2014/main" id="{D1ABD6D0-EED4-D745-9CA3-CEC1E62C5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997200"/>
            <a:ext cx="259238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008000"/>
                </a:solidFill>
              </a:rPr>
              <a:t>DO</a:t>
            </a:r>
          </a:p>
          <a:p>
            <a:pPr algn="ctr" eaLnBrk="1" hangingPunct="1"/>
            <a:r>
              <a:rPr lang="en-US" altLang="en-US" sz="2800">
                <a:solidFill>
                  <a:srgbClr val="008000"/>
                </a:solidFill>
              </a:rPr>
              <a:t>EXPERIMENT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EC38F0F-FFA2-BE4A-A075-B792571CB70E}"/>
              </a:ext>
            </a:extLst>
          </p:cNvPr>
          <p:cNvCxnSpPr/>
          <p:nvPr/>
        </p:nvCxnSpPr>
        <p:spPr bwMode="auto">
          <a:xfrm>
            <a:off x="2771775" y="2420938"/>
            <a:ext cx="0" cy="431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076B01A-DB6B-824E-8F3C-4C66877A1EFB}"/>
              </a:ext>
            </a:extLst>
          </p:cNvPr>
          <p:cNvCxnSpPr/>
          <p:nvPr/>
        </p:nvCxnSpPr>
        <p:spPr bwMode="auto">
          <a:xfrm>
            <a:off x="6659563" y="2420938"/>
            <a:ext cx="0" cy="431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C86F30-11D5-1E49-AFD8-CB2997A6AB9D}"/>
              </a:ext>
            </a:extLst>
          </p:cNvPr>
          <p:cNvCxnSpPr/>
          <p:nvPr/>
        </p:nvCxnSpPr>
        <p:spPr bwMode="auto">
          <a:xfrm>
            <a:off x="2771775" y="3789363"/>
            <a:ext cx="0" cy="1444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1194FB4-68AF-2841-BC10-CB68EE7F1302}"/>
              </a:ext>
            </a:extLst>
          </p:cNvPr>
          <p:cNvCxnSpPr/>
          <p:nvPr/>
        </p:nvCxnSpPr>
        <p:spPr bwMode="auto">
          <a:xfrm>
            <a:off x="1331913" y="3933825"/>
            <a:ext cx="14398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CDB64AE-7F80-604D-8DF4-7BEC8363C89F}"/>
              </a:ext>
            </a:extLst>
          </p:cNvPr>
          <p:cNvCxnSpPr/>
          <p:nvPr/>
        </p:nvCxnSpPr>
        <p:spPr bwMode="auto">
          <a:xfrm>
            <a:off x="1331913" y="836613"/>
            <a:ext cx="0" cy="30972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0CB91A0-6337-5A42-9304-652BCFACB98E}"/>
              </a:ext>
            </a:extLst>
          </p:cNvPr>
          <p:cNvCxnSpPr/>
          <p:nvPr/>
        </p:nvCxnSpPr>
        <p:spPr bwMode="auto">
          <a:xfrm>
            <a:off x="1331913" y="836613"/>
            <a:ext cx="16557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0736" name="Rectangle 2">
            <a:extLst>
              <a:ext uri="{FF2B5EF4-FFF2-40B4-BE49-F238E27FC236}">
                <a16:creationId xmlns:a16="http://schemas.microsoft.com/office/drawing/2014/main" id="{693130FF-67D5-3E4C-A76F-3EF2567E0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508500"/>
            <a:ext cx="813593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Inherent level of risk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</a:rPr>
              <a:t>= risk level without any control measures besides “routine procedures”</a:t>
            </a:r>
          </a:p>
          <a:p>
            <a:pPr eaLnBrk="1" hangingPunct="1"/>
            <a:endParaRPr lang="en-US" altLang="en-US" sz="70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Residual level of risk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</a:rPr>
              <a:t>= risk level with control measures in place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8938810-9D18-AF48-969C-AF8F0C647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What is RiskAssess?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F2119E19-89B0-CA4D-B660-2AC27813D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484313"/>
            <a:ext cx="7075488" cy="50657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web-based risk assessment tool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customised to the school situation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provides</a:t>
            </a:r>
            <a:br>
              <a:rPr lang="en-US" altLang="en-US" sz="3000"/>
            </a:br>
            <a:r>
              <a:rPr lang="en-US" altLang="en-US" sz="3000"/>
              <a:t>  - electronic templates (AU/ISO)</a:t>
            </a:r>
            <a:br>
              <a:rPr lang="en-US" altLang="en-US" sz="3000"/>
            </a:br>
            <a:r>
              <a:rPr lang="en-US" altLang="en-US" sz="3000"/>
              <a:t>  - database information on risks</a:t>
            </a:r>
            <a:br>
              <a:rPr lang="en-US" altLang="en-US" sz="3000"/>
            </a:br>
            <a:r>
              <a:rPr lang="en-US" altLang="en-US" sz="3000"/>
              <a:t>     (chemical, equipment, biological)</a:t>
            </a:r>
            <a:br>
              <a:rPr lang="en-US" altLang="en-US" sz="3000"/>
            </a:br>
            <a:r>
              <a:rPr lang="en-US" altLang="en-US" sz="3000"/>
              <a:t>  - equipment ordering/lab scheduling</a:t>
            </a:r>
            <a:br>
              <a:rPr lang="en-US" altLang="en-US" sz="3000"/>
            </a:br>
            <a:r>
              <a:rPr lang="en-US" altLang="en-US" sz="3000"/>
              <a:t>  - labelling (GHS)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     - learning resources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• easy sharing of experiment templates for customisation</a:t>
            </a:r>
            <a:endParaRPr lang="en-US" altLang="en-US" sz="26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58217</TotalTime>
  <Words>483</Words>
  <Application>Microsoft Macintosh PowerPoint</Application>
  <PresentationFormat>On-screen Show (4:3)</PresentationFormat>
  <Paragraphs>153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ＭＳ Ｐゴシック</vt:lpstr>
      <vt:lpstr>Arial</vt:lpstr>
      <vt:lpstr>Blank Presentation</vt:lpstr>
      <vt:lpstr>Picture</vt:lpstr>
      <vt:lpstr>Introduction to RiskAssess for beginners!</vt:lpstr>
      <vt:lpstr>THE LAW? Work Health &amp; Safety Act 2011</vt:lpstr>
      <vt:lpstr>PowerPoint Presentation</vt:lpstr>
      <vt:lpstr>You should:</vt:lpstr>
      <vt:lpstr>Risk identification</vt:lpstr>
      <vt:lpstr>Risk assessment</vt:lpstr>
      <vt:lpstr>Risk control</vt:lpstr>
      <vt:lpstr>Assess risks</vt:lpstr>
      <vt:lpstr>What is RiskAssess?</vt:lpstr>
      <vt:lpstr>Logic</vt:lpstr>
      <vt:lpstr>Details</vt:lpstr>
      <vt:lpstr>Advantages of risk assessments</vt:lpstr>
      <vt:lpstr>Advantages of a  formalised system</vt:lpstr>
      <vt:lpstr>Paper-based system</vt:lpstr>
      <vt:lpstr>Electronic system</vt:lpstr>
      <vt:lpstr>Even more!</vt:lpstr>
      <vt:lpstr>Summary of benefits</vt:lpstr>
      <vt:lpstr>Student RiskAssess</vt:lpstr>
    </vt:vector>
  </TitlesOfParts>
  <Company>CEIC UNSW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199</cp:revision>
  <cp:lastPrinted>2010-11-30T03:29:40Z</cp:lastPrinted>
  <dcterms:created xsi:type="dcterms:W3CDTF">2008-09-14T02:46:40Z</dcterms:created>
  <dcterms:modified xsi:type="dcterms:W3CDTF">2018-06-18T23:57:59Z</dcterms:modified>
</cp:coreProperties>
</file>