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11" r:id="rId3"/>
    <p:sldId id="259" r:id="rId4"/>
    <p:sldId id="261" r:id="rId5"/>
    <p:sldId id="263" r:id="rId6"/>
    <p:sldId id="265" r:id="rId7"/>
    <p:sldId id="313" r:id="rId8"/>
    <p:sldId id="315" r:id="rId9"/>
    <p:sldId id="317" r:id="rId10"/>
    <p:sldId id="318" r:id="rId11"/>
    <p:sldId id="316" r:id="rId12"/>
    <p:sldId id="262" r:id="rId13"/>
    <p:sldId id="280" r:id="rId14"/>
    <p:sldId id="306" r:id="rId15"/>
    <p:sldId id="281" r:id="rId16"/>
    <p:sldId id="279" r:id="rId17"/>
    <p:sldId id="282" r:id="rId18"/>
    <p:sldId id="276" r:id="rId19"/>
    <p:sldId id="310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/>
    <p:restoredTop sz="94674"/>
  </p:normalViewPr>
  <p:slideViewPr>
    <p:cSldViewPr>
      <p:cViewPr varScale="1">
        <p:scale>
          <a:sx n="124" d="100"/>
          <a:sy n="124" d="100"/>
        </p:scale>
        <p:origin x="18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78556E-133C-864A-A760-8F9657AC7F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C3B8B6C-2E99-D648-A0EF-6BEFE4CF4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F11EDF7C-53D3-1A4C-A1B8-655DE3BA09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7D6B4354-EDE6-1140-AA48-0425048A81A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DF8006D3-AD11-3F43-B06C-11DDDDAD9F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C997A5E-4DF9-2E41-B150-6892182B4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642BC1-5102-5C43-8EB9-DA4DE94BCE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7261F9DE-97D2-B14C-A6B5-5F35E28BE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8CEC27-2B06-DB47-89F8-9ACC7D15A12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AD1F0F3-943F-BA4B-9B30-10678F6D4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D344F4-810D-C345-BC8D-C07CFD573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862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5883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13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12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43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22B6317F-3DAD-1640-836E-64C25DF946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18568C-470D-D346-9224-ACC0B2CC7CC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798C111-2822-2D4E-9F46-8B3460638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493A5FE-DA9A-A044-8D93-43C3F24E6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478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37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0C4001-5DE4-1047-80A6-07ADDB113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A3C6A-4C28-A442-B747-CC04B279C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A6831-AE79-FE47-8ED7-B496D4A37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219AC-8064-4543-8EE2-0BF3567E0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45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374D23-07FD-1D44-BDE9-8F4F4AA89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7362E7-784E-5748-8D39-02CAEA132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2DACF-352E-2749-A0F6-CE4FF1AAA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EF811-3151-584F-9889-8797D9141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47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E58BF-5C59-BA41-9F94-38C666942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FE726-1A86-B342-ABEE-3694AFCD19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734BD-DBE8-1E46-AC7B-FCB0376B47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DAC58-2BCC-424C-954C-8558AF9E1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4AF3E-8463-324B-977A-0D7CBF4B98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3911D-54C9-D641-A2B4-EF1A8D4D71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C95F52-7376-D44A-9A37-DFC721182A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FF8E6-2203-D141-9676-64BA6A9C9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8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4564CD-F5CD-264A-A4D8-3539ABBDB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99177E-400B-B342-87F7-CB097F656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958993-FF0D-F142-8526-6B6B35FAE6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DE56E-6369-1C41-9BF1-BD0664AFB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35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E5FF7-E286-944E-902E-073A79F56D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366B00-48B1-0247-9231-22C2C2E2C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6767C-0711-7845-AE2E-12B41EC47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C3899-F9C0-E049-A1D6-64C84DFF3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5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5B633F-A74D-4748-88F7-8A07277C2B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4A3EEE-91F4-6445-97A6-765FAEFAD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B9E9CC-0824-0E4B-B71E-29B95F091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9B5F8-9D9C-4742-96E8-D1F927BAEB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ACA16E-5B6A-ED40-A3A0-6A0C9E7D6A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CC63FB-44C2-6842-A4A8-7AE6892C8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297373-5967-C34F-AFC0-E1169C940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7D417-1DBF-6142-984B-60648A104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6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34B47B-A8D2-4B4F-8AE0-72EA0FF04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40C05D-93E4-FE40-AF78-38D7D28F8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500F58-17A5-1641-9752-5B60E2782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E0CC1-6EF4-4048-A6F4-E3D5B331BD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77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5F711C-672A-6342-8EC9-5BD7F8861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059B3-1A86-984E-A963-8C665697E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608835-62BC-B042-AEA5-D2BEE768A2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AD726-C719-ED4C-9A29-E9C311B27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0AE99-924E-1143-8E79-12112BAA8F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71B44D-A9DC-B547-A390-28A5E9F56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113F8C-FF33-3F4D-8FDD-96A5F707B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3AA69-CB5E-A74E-A46E-F73B0879B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40265-2772-AD48-A9DD-DC74CA959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19E79C-D473-F541-A2A5-090D9626D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58E0FE-5753-D646-B67D-335673A275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404B002-BE63-0D4C-BC65-BB0BB4EC56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A5EBA3-C685-2B45-B005-A3BB4D9055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0065DE-C8D5-3D44-A0A4-F2FC923157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22331C2-E579-A147-AEFD-B049F3DDE9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051720" y="2348880"/>
            <a:ext cx="5497016" cy="1676400"/>
          </a:xfrm>
        </p:spPr>
        <p:txBody>
          <a:bodyPr/>
          <a:lstStyle/>
          <a:p>
            <a:pPr algn="l" eaLnBrk="1" hangingPunct="1"/>
            <a:r>
              <a:rPr lang="en-US" altLang="en-US" dirty="0" err="1"/>
              <a:t>RiskAssess</a:t>
            </a:r>
            <a:r>
              <a:rPr lang="en-US" altLang="en-US" dirty="0"/>
              <a:t> and</a:t>
            </a:r>
            <a:br>
              <a:rPr lang="en-US" altLang="en-US" dirty="0"/>
            </a:br>
            <a:r>
              <a:rPr lang="en-US" altLang="en-US" dirty="0"/>
              <a:t>Chemical Disposal</a:t>
            </a:r>
            <a:br>
              <a:rPr lang="en-US" altLang="en-US" dirty="0"/>
            </a:br>
            <a:endParaRPr lang="en-US" altLang="en-US" sz="3200" dirty="0"/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DB2EBE60-1B4A-1647-83DF-A9220E509C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8888" y="4652963"/>
            <a:ext cx="6400800" cy="12954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graphicFrame>
        <p:nvGraphicFramePr>
          <p:cNvPr id="14339" name="Object 5">
            <a:extLst>
              <a:ext uri="{FF2B5EF4-FFF2-40B4-BE49-F238E27FC236}">
                <a16:creationId xmlns:a16="http://schemas.microsoft.com/office/drawing/2014/main" id="{766FE01D-FE11-3841-B808-D2EB045BE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Picture" r:id="rId4" imgW="1003300" imgH="571500" progId="Word.Picture.8">
                  <p:embed/>
                </p:oleObj>
              </mc:Choice>
              <mc:Fallback>
                <p:oleObj name="Picture" r:id="rId4" imgW="1003300" imgH="5715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2" descr="burning_hair_medium.jpg">
            <a:extLst>
              <a:ext uri="{FF2B5EF4-FFF2-40B4-BE49-F238E27FC236}">
                <a16:creationId xmlns:a16="http://schemas.microsoft.com/office/drawing/2014/main" id="{19B85121-8A71-6A41-AB91-403735181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Solid wastes</a:t>
            </a:r>
            <a:endParaRPr lang="en-US" altLang="en-US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1556792"/>
            <a:ext cx="734481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Only </a:t>
            </a:r>
            <a:r>
              <a:rPr lang="ja-JP" altLang="en-US"/>
              <a:t>“</a:t>
            </a:r>
            <a:r>
              <a:rPr lang="en-US" altLang="ja-JP" dirty="0"/>
              <a:t>material of a domestic nature</a:t>
            </a:r>
            <a:r>
              <a:rPr lang="ja-JP" altLang="en-US"/>
              <a:t>”</a:t>
            </a:r>
            <a:endParaRPr lang="en-US" altLang="ja-JP" dirty="0"/>
          </a:p>
          <a:p>
            <a:r>
              <a:rPr lang="en-US" altLang="en-US" dirty="0"/>
              <a:t>is allowed to be disposed of in the garbage</a:t>
            </a:r>
          </a:p>
          <a:p>
            <a:endParaRPr lang="en-US" altLang="en-US" dirty="0"/>
          </a:p>
          <a:p>
            <a:r>
              <a:rPr lang="en-US" altLang="en-US" dirty="0"/>
              <a:t>Consider</a:t>
            </a:r>
          </a:p>
          <a:p>
            <a:pPr>
              <a:buFontTx/>
              <a:buChar char="•"/>
            </a:pPr>
            <a:r>
              <a:rPr lang="en-US" altLang="en-US" dirty="0"/>
              <a:t> transport of garbage</a:t>
            </a:r>
          </a:p>
          <a:p>
            <a:pPr>
              <a:buFontTx/>
              <a:buChar char="•"/>
            </a:pPr>
            <a:r>
              <a:rPr lang="en-US" altLang="en-US" dirty="0"/>
              <a:t> leaching from landfill</a:t>
            </a:r>
          </a:p>
          <a:p>
            <a:pPr>
              <a:buFontTx/>
              <a:buChar char="•"/>
            </a:pPr>
            <a:endParaRPr lang="en-US" altLang="en-US" dirty="0"/>
          </a:p>
          <a:p>
            <a:r>
              <a:rPr lang="en-US" altLang="en-US" dirty="0"/>
              <a:t>Geologically-stable minerals</a:t>
            </a:r>
          </a:p>
          <a:p>
            <a:r>
              <a:rPr lang="en-US" altLang="en-US" i="1" dirty="0"/>
              <a:t>(precipitated during reactions)</a:t>
            </a:r>
          </a:p>
          <a:p>
            <a:r>
              <a:rPr lang="en-US" altLang="en-US" dirty="0"/>
              <a:t>   e.g. barium sulfate (baryte)</a:t>
            </a:r>
          </a:p>
          <a:p>
            <a:r>
              <a:rPr lang="en-US" altLang="en-US" dirty="0"/>
              <a:t>No leaching of toxic chemicals in a domestic landfill.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420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457200"/>
            <a:ext cx="7200800" cy="838200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RiskAssess</a:t>
            </a:r>
            <a:r>
              <a:rPr lang="en-US" altLang="en-US" sz="3600" dirty="0"/>
              <a:t> disposal advice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628800"/>
            <a:ext cx="809694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• focuses on avoiding serious environmental harm</a:t>
            </a:r>
          </a:p>
          <a:p>
            <a:r>
              <a:rPr lang="en-US" altLang="en-US" sz="2800" dirty="0"/>
              <a:t>• reduces the cost of waste collection service</a:t>
            </a:r>
          </a:p>
          <a:p>
            <a:r>
              <a:rPr lang="en-US" altLang="en-US" sz="2800" dirty="0"/>
              <a:t>• decreases focus on less harmful substances</a:t>
            </a:r>
          </a:p>
          <a:p>
            <a:r>
              <a:rPr lang="en-AU" altLang="ja-JP" sz="2800" dirty="0"/>
              <a:t>• provides a learning tool for staff and students</a:t>
            </a:r>
            <a:endParaRPr lang="en-US" altLang="ja-JP" sz="2800" dirty="0"/>
          </a:p>
          <a:p>
            <a:endParaRPr lang="en-US" altLang="en-US" sz="2800" dirty="0"/>
          </a:p>
          <a:p>
            <a:r>
              <a:rPr lang="en-US" altLang="en-US" sz="2800" dirty="0"/>
              <a:t>Future basis for individual chemical advice in </a:t>
            </a:r>
            <a:r>
              <a:rPr lang="en-US" altLang="en-US" sz="2800" dirty="0" err="1"/>
              <a:t>RiskAssess</a:t>
            </a:r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29920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8">
            <a:extLst>
              <a:ext uri="{FF2B5EF4-FFF2-40B4-BE49-F238E27FC236}">
                <a16:creationId xmlns:a16="http://schemas.microsoft.com/office/drawing/2014/main" id="{67F9909A-B823-2E4B-875C-D94C85AD1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  <a:noFill/>
        </p:spPr>
        <p:txBody>
          <a:bodyPr/>
          <a:lstStyle/>
          <a:p>
            <a:pPr eaLnBrk="1" hangingPunct="1"/>
            <a:r>
              <a:rPr lang="en-US" altLang="en-US" sz="3600" dirty="0"/>
              <a:t>Conclusion</a:t>
            </a:r>
            <a:endParaRPr lang="en-US" altLang="en-US" dirty="0"/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id="{D96AB5D1-61EE-0949-9EA7-A342BF76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484784"/>
            <a:ext cx="835292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altLang="en-US" sz="2800" dirty="0" err="1"/>
              <a:t>RiskAssess</a:t>
            </a:r>
            <a:r>
              <a:rPr lang="en-US" altLang="en-US" sz="2800" dirty="0"/>
              <a:t> advice is only an approximate guide.</a:t>
            </a:r>
          </a:p>
          <a:p>
            <a:pPr marL="0" indent="0"/>
            <a:endParaRPr lang="en-US" altLang="en-US" sz="2800" dirty="0"/>
          </a:p>
          <a:p>
            <a:pPr marL="0" indent="0"/>
            <a:r>
              <a:rPr lang="en-US" altLang="en-US" sz="2800" dirty="0"/>
              <a:t>Priority given to avoiding contamination of the environment with the most toxic chemicals.</a:t>
            </a:r>
          </a:p>
          <a:p>
            <a:pPr marL="0" indent="0"/>
            <a:endParaRPr lang="en-US" altLang="en-US" sz="2800" dirty="0"/>
          </a:p>
          <a:p>
            <a:pPr marL="0" indent="0"/>
            <a:r>
              <a:rPr lang="en-US" altLang="en-US" sz="2800" dirty="0"/>
              <a:t>We hope that it will help schools to think about the environmental consequences of chemical disposal.</a:t>
            </a:r>
          </a:p>
          <a:p>
            <a:pPr marL="0" indent="0"/>
            <a:endParaRPr lang="en-US" altLang="en-US" sz="2800" dirty="0"/>
          </a:p>
          <a:p>
            <a:pPr marL="0" indent="0"/>
            <a:endParaRPr lang="en-US" altLang="en-US" sz="2800" dirty="0"/>
          </a:p>
          <a:p>
            <a:r>
              <a:rPr lang="en-AU" altLang="en-US" sz="2800" dirty="0"/>
              <a:t>Plan: disposal advice for each of the </a:t>
            </a:r>
          </a:p>
          <a:p>
            <a:r>
              <a:rPr lang="en-AU" altLang="en-US" sz="2800" dirty="0"/>
              <a:t>1400 chemicals and 1200 solutions in </a:t>
            </a:r>
            <a:r>
              <a:rPr lang="en-AU" altLang="en-US" sz="2800" dirty="0" err="1"/>
              <a:t>RiskAssess</a:t>
            </a:r>
            <a:r>
              <a:rPr lang="en-AU" altLang="en-US" sz="2800" dirty="0"/>
              <a:t>.</a:t>
            </a:r>
            <a:endParaRPr lang="en-US" altLang="en-US" sz="2800" dirty="0"/>
          </a:p>
          <a:p>
            <a:pPr marL="0" indent="0"/>
            <a:r>
              <a:rPr lang="en-US" alt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49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RiskAssess?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(NZ/ISO)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12607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881634"/>
            <a:ext cx="4810082" cy="52559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3DEEC-C4B7-5F46-8BAB-56675A243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61257"/>
            <a:ext cx="3918857" cy="66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8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0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initial assessment of inherent risk</a:t>
            </a:r>
            <a:br>
              <a:rPr lang="en-US" altLang="en-US" sz="3000"/>
            </a:br>
            <a:r>
              <a:rPr lang="en-US" altLang="en-US" sz="3000"/>
              <a:t>- if low, go to end</a:t>
            </a:r>
            <a:br>
              <a:rPr lang="en-US" altLang="en-US" sz="3000"/>
            </a:br>
            <a:r>
              <a:rPr lang="en-US" altLang="en-US" sz="3000"/>
              <a:t>- if medium or more, record control measures</a:t>
            </a:r>
            <a:br>
              <a:rPr lang="en-US" altLang="en-US" sz="3000"/>
            </a:br>
            <a:r>
              <a:rPr lang="en-US" altLang="en-US" sz="300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cross-checking by teacher/labtech/reviewer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inexpensive ($250+GST per campus per year)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49031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9672" y="1556792"/>
            <a:ext cx="729297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</a:t>
            </a:r>
            <a:r>
              <a:rPr lang="en-US" altLang="en-US" sz="2800" i="1" dirty="0" err="1">
                <a:solidFill>
                  <a:srgbClr val="00B0F0"/>
                </a:solidFill>
              </a:rPr>
              <a:t>RiskAssess</a:t>
            </a:r>
            <a:r>
              <a:rPr lang="en-US" altLang="en-US" sz="2800" i="1" dirty="0">
                <a:solidFill>
                  <a:srgbClr val="00B0F0"/>
                </a:solidFill>
              </a:rPr>
              <a:t>: 2250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                   NZ: &gt;150 (27%)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>
                <a:solidFill>
                  <a:srgbClr val="00B0F0"/>
                </a:solidFill>
              </a:rPr>
              <a:t>                        3,700,000 risk assessments</a:t>
            </a:r>
            <a:endParaRPr lang="en-US" altLang="en-US" sz="2400" i="1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 dirty="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nothing to install on computer, tablet or phone</a:t>
            </a:r>
            <a:br>
              <a:rPr lang="en-US" altLang="en-US" sz="3000" dirty="0"/>
            </a:br>
            <a:r>
              <a:rPr lang="en-US" altLang="en-US" sz="3000" dirty="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minimal data entry   </a:t>
            </a:r>
            <a:r>
              <a:rPr lang="en-US" altLang="en-US" sz="3000" dirty="0">
                <a:solidFill>
                  <a:srgbClr val="00B050"/>
                </a:solidFill>
              </a:rPr>
              <a:t>See brochure!</a:t>
            </a:r>
            <a:endParaRPr lang="en-US" altLang="en-US" sz="3000" dirty="0"/>
          </a:p>
          <a:p>
            <a:pPr eaLnBrk="1" hangingPunct="1">
              <a:buFontTx/>
              <a:buNone/>
            </a:pPr>
            <a:r>
              <a:rPr lang="en-US" altLang="en-US" sz="3000" dirty="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 dirty="0"/>
              <a:t>• support and advice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6624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844824"/>
            <a:ext cx="813613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standardisation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1395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9A909EF0-9539-004E-8F3B-A532B6934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Even more!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48726AF4-867B-B34B-B397-FE6C3AEBD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3688" y="1769068"/>
            <a:ext cx="6984776" cy="44644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 system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prac</a:t>
            </a:r>
            <a:r>
              <a:rPr lang="en-US" altLang="en-US" sz="3000" dirty="0"/>
              <a:t> ordering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GHS labelling</a:t>
            </a:r>
            <a:br>
              <a:rPr lang="en-US" altLang="en-US" sz="3000" dirty="0"/>
            </a:br>
            <a:r>
              <a:rPr lang="en-US" altLang="en-US" sz="3000" dirty="0"/>
              <a:t>- standard</a:t>
            </a:r>
            <a:br>
              <a:rPr lang="en-US" altLang="en-US" sz="3000" dirty="0"/>
            </a:br>
            <a:r>
              <a:rPr lang="en-US" altLang="en-US" sz="3000" dirty="0"/>
              <a:t>- </a:t>
            </a:r>
            <a:r>
              <a:rPr lang="en-US" altLang="en-US" sz="3000" dirty="0" err="1"/>
              <a:t>customised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And an exciting new video . . 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   “Getting Started with </a:t>
            </a:r>
            <a:r>
              <a:rPr lang="en-US" altLang="en-US" sz="3000" dirty="0" err="1">
                <a:solidFill>
                  <a:srgbClr val="00B050"/>
                </a:solidFill>
              </a:rPr>
              <a:t>RiskAssess</a:t>
            </a:r>
            <a:r>
              <a:rPr lang="en-US" altLang="en-US" sz="3000" dirty="0">
                <a:solidFill>
                  <a:srgbClr val="00B05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starring Phillip and Eva!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2836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F25E-B86F-1042-8AB2-D1424A3B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/>
              <a:t>Chemical Disposal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8A34-A5E0-6045-A1B8-DFD903E36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7772400" cy="526571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quantity of chemical wastes generated in a school is insignificant.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HOWEVER</a:t>
            </a:r>
          </a:p>
          <a:p>
            <a:pPr marL="0" indent="0">
              <a:buNone/>
            </a:pPr>
            <a:r>
              <a:rPr lang="en-US" sz="2800" dirty="0"/>
              <a:t>• A school is an educational institution</a:t>
            </a:r>
          </a:p>
          <a:p>
            <a:pPr marL="0" indent="0">
              <a:buNone/>
            </a:pPr>
            <a:r>
              <a:rPr lang="en-US" sz="2800" dirty="0"/>
              <a:t>• Attitudes adopted during youth continue into adulthood</a:t>
            </a:r>
          </a:p>
          <a:p>
            <a:pPr marL="0" indent="0">
              <a:buNone/>
            </a:pPr>
            <a:r>
              <a:rPr lang="en-US" sz="2800" dirty="0"/>
              <a:t>• </a:t>
            </a:r>
            <a:r>
              <a:rPr lang="en-US" sz="2800" dirty="0">
                <a:solidFill>
                  <a:srgbClr val="FF0000"/>
                </a:solidFill>
              </a:rPr>
              <a:t>Proper training should be given to those who will later be decision makers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858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FC7AD8-0F65-304A-A4D5-E5242496AE1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68576" y="4638579"/>
            <a:ext cx="3064856" cy="22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7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F0513636-EC58-2142-B4A7-85BDBC0A3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The improvement process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9E8C322D-126D-014B-9E59-81D08A1A1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681664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eliminate unwanted chemicals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redesign procedures to minimize waste production, e.g. spot reactions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/>
            <a:r>
              <a:rPr lang="en-US" altLang="en-US" sz="2800" dirty="0"/>
              <a:t>dispose of wastes   </a:t>
            </a:r>
            <a:r>
              <a:rPr lang="en-US" altLang="en-US" sz="2800" dirty="0">
                <a:solidFill>
                  <a:srgbClr val="00B0F0"/>
                </a:solidFill>
              </a:rPr>
              <a:t>LEGALLY</a:t>
            </a:r>
            <a:br>
              <a:rPr lang="en-US" altLang="en-US" sz="2800" dirty="0"/>
            </a:br>
            <a:r>
              <a:rPr lang="en-US" altLang="en-US" sz="2800" dirty="0"/>
              <a:t>                                </a:t>
            </a:r>
            <a:r>
              <a:rPr lang="en-US" altLang="en-US" sz="2800" dirty="0">
                <a:solidFill>
                  <a:srgbClr val="00B050"/>
                </a:solidFill>
              </a:rPr>
              <a:t>SAFELY</a:t>
            </a:r>
            <a:r>
              <a:rPr lang="en-US" altLang="en-US" sz="2800" dirty="0"/>
              <a:t>     by</a:t>
            </a:r>
            <a:br>
              <a:rPr lang="en-US" altLang="en-US" sz="2800" dirty="0"/>
            </a:br>
            <a:r>
              <a:rPr lang="en-US" altLang="en-US" sz="2800" dirty="0"/>
              <a:t>- sewer</a:t>
            </a:r>
            <a:br>
              <a:rPr lang="en-US" altLang="en-US" sz="2800" dirty="0"/>
            </a:br>
            <a:r>
              <a:rPr lang="en-US" altLang="en-US" sz="2800" dirty="0"/>
              <a:t>- garbage</a:t>
            </a:r>
            <a:br>
              <a:rPr lang="en-US" altLang="en-US" sz="2800" dirty="0"/>
            </a:br>
            <a:r>
              <a:rPr lang="en-US" altLang="en-US" sz="2800" dirty="0"/>
              <a:t>- waste collection service</a:t>
            </a:r>
          </a:p>
        </p:txBody>
      </p:sp>
    </p:spTree>
    <p:extLst>
      <p:ext uri="{BB962C8B-B14F-4D97-AF65-F5344CB8AC3E}">
        <p14:creationId xmlns:p14="http://schemas.microsoft.com/office/powerpoint/2010/main" val="128118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16632"/>
            <a:ext cx="6475040" cy="83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Chemical wastes in schools</a:t>
            </a:r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980419"/>
            <a:ext cx="744887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dirty="0"/>
              <a:t>Aqueous liquid wastes</a:t>
            </a:r>
          </a:p>
          <a:p>
            <a:r>
              <a:rPr lang="en-AU" altLang="en-US" dirty="0"/>
              <a:t>•  dissolved salts</a:t>
            </a:r>
          </a:p>
          <a:p>
            <a:r>
              <a:rPr lang="en-AU" altLang="en-US" dirty="0"/>
              <a:t>•  acidic or basic</a:t>
            </a:r>
          </a:p>
          <a:p>
            <a:r>
              <a:rPr lang="en-AU" altLang="en-US" dirty="0"/>
              <a:t>•  suspended particles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Water-miscible organic wastes</a:t>
            </a:r>
          </a:p>
          <a:p>
            <a:pPr>
              <a:buFontTx/>
              <a:buChar char="•"/>
            </a:pPr>
            <a:r>
              <a:rPr lang="en-US" altLang="en-US" dirty="0"/>
              <a:t> alcohols, e.g. methylated spirits</a:t>
            </a:r>
          </a:p>
          <a:p>
            <a:pPr>
              <a:buFontTx/>
              <a:buChar char="•"/>
            </a:pPr>
            <a:r>
              <a:rPr lang="en-US" altLang="en-US" dirty="0"/>
              <a:t> ketones, e.g. acetone</a:t>
            </a:r>
          </a:p>
          <a:p>
            <a:endParaRPr lang="en-US" altLang="en-US" dirty="0"/>
          </a:p>
          <a:p>
            <a:r>
              <a:rPr lang="en-US" altLang="en-US" dirty="0"/>
              <a:t>Water-immiscible organic wastes</a:t>
            </a:r>
          </a:p>
          <a:p>
            <a:r>
              <a:rPr lang="en-US" altLang="en-US" dirty="0"/>
              <a:t>• hydrocarbons, e.g. hexane, kerosene</a:t>
            </a:r>
          </a:p>
          <a:p>
            <a:r>
              <a:rPr lang="en-US" altLang="en-US" dirty="0"/>
              <a:t>• special chemicals, mostly for organic chemistry</a:t>
            </a:r>
          </a:p>
          <a:p>
            <a:endParaRPr lang="en-US" altLang="en-US" dirty="0"/>
          </a:p>
          <a:p>
            <a:r>
              <a:rPr lang="en-US" altLang="en-US" dirty="0"/>
              <a:t>Solid wastes</a:t>
            </a:r>
          </a:p>
          <a:p>
            <a:r>
              <a:rPr lang="en-US" altLang="en-US" dirty="0"/>
              <a:t>• precipitates, e.g. BaSO</a:t>
            </a:r>
            <a:r>
              <a:rPr lang="en-US" altLang="en-US" baseline="-25000" dirty="0"/>
              <a:t>4</a:t>
            </a:r>
            <a:r>
              <a:rPr lang="en-US" altLang="en-US" dirty="0"/>
              <a:t>, Fe oxides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D43B6-3CE1-2F4B-8E56-D7819D749983}"/>
              </a:ext>
            </a:extLst>
          </p:cNvPr>
          <p:cNvSpPr txBox="1"/>
          <p:nvPr/>
        </p:nvSpPr>
        <p:spPr>
          <a:xfrm>
            <a:off x="467544" y="836712"/>
            <a:ext cx="11521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1722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>
            <a:extLst>
              <a:ext uri="{FF2B5EF4-FFF2-40B4-BE49-F238E27FC236}">
                <a16:creationId xmlns:a16="http://schemas.microsoft.com/office/drawing/2014/main" id="{DFC8D36E-5AE0-1146-B93C-FB52FC423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1720" y="404664"/>
            <a:ext cx="520824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Problems in the sewer!</a:t>
            </a:r>
          </a:p>
        </p:txBody>
      </p:sp>
      <p:sp>
        <p:nvSpPr>
          <p:cNvPr id="18434" name="Rectangle 7">
            <a:extLst>
              <a:ext uri="{FF2B5EF4-FFF2-40B4-BE49-F238E27FC236}">
                <a16:creationId xmlns:a16="http://schemas.microsoft.com/office/drawing/2014/main" id="{3F1FE15F-C1D0-D24D-8CAB-CEB64B13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341438"/>
            <a:ext cx="74530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• toxic metals</a:t>
            </a:r>
          </a:p>
          <a:p>
            <a:r>
              <a:rPr lang="en-US" altLang="en-US" sz="2800" dirty="0"/>
              <a:t>	e.g. </a:t>
            </a:r>
            <a:r>
              <a:rPr lang="en-US" altLang="en-US" sz="2800" dirty="0">
                <a:solidFill>
                  <a:srgbClr val="C00000"/>
                </a:solidFill>
              </a:rPr>
              <a:t>Hg, Cd, </a:t>
            </a:r>
            <a:r>
              <a:rPr lang="en-US" altLang="en-US" sz="2800" dirty="0" err="1">
                <a:solidFill>
                  <a:srgbClr val="C00000"/>
                </a:solidFill>
              </a:rPr>
              <a:t>Pb</a:t>
            </a:r>
            <a:r>
              <a:rPr lang="en-US" altLang="en-US" sz="2800" dirty="0">
                <a:solidFill>
                  <a:srgbClr val="C00000"/>
                </a:solidFill>
              </a:rPr>
              <a:t>, As, . . . VERY BAD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Cu, Ni, Co, . . .         BAD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toxic persistent organic chemicals</a:t>
            </a:r>
          </a:p>
          <a:p>
            <a:r>
              <a:rPr lang="en-US" altLang="en-US" sz="2800" dirty="0"/>
              <a:t>	e.g. pesticides</a:t>
            </a:r>
            <a:br>
              <a:rPr lang="en-US" altLang="en-US" sz="2800" dirty="0"/>
            </a:br>
            <a:r>
              <a:rPr lang="en-US" altLang="en-US" sz="2800" dirty="0"/>
              <a:t>                since contaminate sludge $$$</a:t>
            </a:r>
          </a:p>
          <a:p>
            <a:r>
              <a:rPr lang="en-US" altLang="en-US" sz="2800" dirty="0"/>
              <a:t>• highly acidic/alkaline liquids</a:t>
            </a:r>
            <a:br>
              <a:rPr lang="en-US" altLang="en-US" sz="2800" dirty="0"/>
            </a:br>
            <a:r>
              <a:rPr lang="en-US" altLang="en-US" sz="2800" dirty="0"/>
              <a:t>                since may damage pipes</a:t>
            </a:r>
          </a:p>
          <a:p>
            <a:r>
              <a:rPr lang="en-US" altLang="en-US" sz="2800" dirty="0"/>
              <a:t>• flammable liquids (water-immiscible)</a:t>
            </a:r>
            <a:br>
              <a:rPr lang="en-US" altLang="en-US" sz="2800" dirty="0"/>
            </a:br>
            <a:r>
              <a:rPr lang="en-US" altLang="en-US" sz="2800" dirty="0"/>
              <a:t>                </a:t>
            </a:r>
            <a:r>
              <a:rPr lang="en-US" altLang="en-US" sz="2800" dirty="0">
                <a:solidFill>
                  <a:srgbClr val="FF0000"/>
                </a:solidFill>
              </a:rPr>
              <a:t>since may cause an explosion!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5473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">
            <a:extLst>
              <a:ext uri="{FF2B5EF4-FFF2-40B4-BE49-F238E27FC236}">
                <a16:creationId xmlns:a16="http://schemas.microsoft.com/office/drawing/2014/main" id="{67F17658-2540-D747-A09D-9885BA413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609600"/>
            <a:ext cx="441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Aqueous liquid wastes</a:t>
            </a:r>
          </a:p>
        </p:txBody>
      </p:sp>
      <p:sp>
        <p:nvSpPr>
          <p:cNvPr id="19458" name="Rectangle 11">
            <a:extLst>
              <a:ext uri="{FF2B5EF4-FFF2-40B4-BE49-F238E27FC236}">
                <a16:creationId xmlns:a16="http://schemas.microsoft.com/office/drawing/2014/main" id="{FBA24054-6426-B645-8329-43232D155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24000"/>
            <a:ext cx="8424936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Pour down the sewer ONLY if the criteria of the water authority are met.</a:t>
            </a:r>
          </a:p>
          <a:p>
            <a:endParaRPr lang="en-US" altLang="en-US" dirty="0"/>
          </a:p>
          <a:p>
            <a:r>
              <a:rPr lang="en-US" altLang="en-US" dirty="0"/>
              <a:t>Otherwise, an environmentally responsible approach:</a:t>
            </a:r>
          </a:p>
          <a:p>
            <a:r>
              <a:rPr lang="en-US" altLang="en-US" dirty="0"/>
              <a:t>•   neutralize to ~pH 6.5-8.5 (natural waters)</a:t>
            </a:r>
          </a:p>
          <a:p>
            <a:r>
              <a:rPr lang="en-US" altLang="en-US" dirty="0"/>
              <a:t>•   only “safe” amount of each chemical down the drain</a:t>
            </a:r>
          </a:p>
          <a:p>
            <a:r>
              <a:rPr lang="en-US" altLang="en-US" dirty="0"/>
              <a:t>in order to </a:t>
            </a:r>
            <a:r>
              <a:rPr lang="en-US" altLang="en-US" dirty="0" err="1"/>
              <a:t>minimise</a:t>
            </a:r>
            <a:r>
              <a:rPr lang="en-US" altLang="en-US" dirty="0"/>
              <a:t> environmental harm from treated sewage when it is released into river or ocean.</a:t>
            </a:r>
          </a:p>
          <a:p>
            <a:endParaRPr lang="en-US" altLang="en-US" dirty="0"/>
          </a:p>
          <a:p>
            <a:r>
              <a:rPr lang="en-US" altLang="en-US" dirty="0"/>
              <a:t>All wastes exceeding a “safe” amount of a chemical should be retained for a waste collection service.</a:t>
            </a:r>
          </a:p>
          <a:p>
            <a:endParaRPr lang="en-US" altLang="en-US" dirty="0"/>
          </a:p>
          <a:p>
            <a:r>
              <a:rPr lang="en-US" altLang="en-US" dirty="0"/>
              <a:t>                             </a:t>
            </a:r>
            <a:r>
              <a:rPr lang="en-US" altLang="en-US" sz="2800" dirty="0"/>
              <a:t>WHAT IS SAFE?</a:t>
            </a:r>
          </a:p>
        </p:txBody>
      </p:sp>
    </p:spTree>
    <p:extLst>
      <p:ext uri="{BB962C8B-B14F-4D97-AF65-F5344CB8AC3E}">
        <p14:creationId xmlns:p14="http://schemas.microsoft.com/office/powerpoint/2010/main" val="50611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698477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Estimation of “safe” quantities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96752"/>
            <a:ext cx="835292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Consider the cation and anion in a salt separately.</a:t>
            </a:r>
          </a:p>
          <a:p>
            <a:r>
              <a:rPr lang="en-US" altLang="en-US" sz="2800" dirty="0"/>
              <a:t>Toxicity of a salt is dominated by the most toxic ion:</a:t>
            </a:r>
          </a:p>
          <a:p>
            <a:endParaRPr lang="en-US" altLang="en-US" sz="2800" dirty="0"/>
          </a:p>
          <a:p>
            <a:r>
              <a:rPr lang="en-US" altLang="en-US" sz="2800" dirty="0"/>
              <a:t>e.g. </a:t>
            </a:r>
            <a:r>
              <a:rPr lang="en-US" altLang="en-US" sz="2800" dirty="0">
                <a:solidFill>
                  <a:srgbClr val="FF0000"/>
                </a:solidFill>
              </a:rPr>
              <a:t>lead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B050"/>
                </a:solidFill>
              </a:rPr>
              <a:t>chloride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rgbClr val="00B050"/>
                </a:solidFill>
              </a:rPr>
              <a:t>potassium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dichromate</a:t>
            </a:r>
          </a:p>
          <a:p>
            <a:endParaRPr lang="en-US" altLang="en-US" sz="2800" dirty="0"/>
          </a:p>
          <a:p>
            <a:r>
              <a:rPr lang="en-US" altLang="en-US" sz="2800" dirty="0"/>
              <a:t>Some ions should not go down the drain at all</a:t>
            </a:r>
          </a:p>
          <a:p>
            <a:r>
              <a:rPr lang="en-US" altLang="en-US" sz="2800" dirty="0"/>
              <a:t>   e.g. Hg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Pb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Cd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while others are ok almost without (school) limit</a:t>
            </a:r>
          </a:p>
          <a:p>
            <a:r>
              <a:rPr lang="en-US" altLang="en-US" sz="2800" dirty="0"/>
              <a:t>   e.g. Na</a:t>
            </a:r>
            <a:r>
              <a:rPr lang="en-US" altLang="en-US" sz="2800" baseline="30000" dirty="0"/>
              <a:t>+</a:t>
            </a:r>
            <a:r>
              <a:rPr lang="en-US" altLang="en-US" sz="2800" dirty="0"/>
              <a:t>, Ca</a:t>
            </a:r>
            <a:r>
              <a:rPr lang="en-US" altLang="en-US" sz="2800" baseline="30000" dirty="0"/>
              <a:t>2+</a:t>
            </a:r>
            <a:r>
              <a:rPr lang="en-US" altLang="en-US" sz="2800" dirty="0"/>
              <a:t>, Cl</a:t>
            </a:r>
            <a:r>
              <a:rPr lang="en-US" altLang="en-US" sz="2800" baseline="30000" dirty="0"/>
              <a:t>-</a:t>
            </a:r>
            <a:r>
              <a:rPr lang="en-US" altLang="en-US" sz="2800" dirty="0"/>
              <a:t>, SO</a:t>
            </a:r>
            <a:r>
              <a:rPr lang="en-US" altLang="en-US" sz="2800" baseline="-25000" dirty="0"/>
              <a:t>4</a:t>
            </a:r>
            <a:r>
              <a:rPr lang="en-US" altLang="en-US" sz="2800" baseline="30000" dirty="0"/>
              <a:t>2-</a:t>
            </a:r>
            <a:r>
              <a:rPr lang="en-US" altLang="en-US" sz="2800" dirty="0"/>
              <a:t>, . . .</a:t>
            </a:r>
          </a:p>
          <a:p>
            <a:r>
              <a:rPr lang="en-US" altLang="en-US" sz="2800" dirty="0"/>
              <a:t>and other ions in between</a:t>
            </a:r>
          </a:p>
          <a:p>
            <a:endParaRPr lang="en-US" altLang="en-US" sz="2800" dirty="0"/>
          </a:p>
          <a:p>
            <a:r>
              <a:rPr lang="en-US" altLang="en-US" sz="2800" dirty="0"/>
              <a:t>Place each toxic waste in a SEPARATE container!</a:t>
            </a:r>
          </a:p>
        </p:txBody>
      </p:sp>
    </p:spTree>
    <p:extLst>
      <p:ext uri="{BB962C8B-B14F-4D97-AF65-F5344CB8AC3E}">
        <p14:creationId xmlns:p14="http://schemas.microsoft.com/office/powerpoint/2010/main" val="227044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5904656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Tabulation and calculation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412776"/>
            <a:ext cx="828092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“Safe” disposal quantity for an ion for a class:</a:t>
            </a:r>
          </a:p>
          <a:p>
            <a:r>
              <a:rPr lang="en-US" altLang="en-US" sz="2800" dirty="0"/>
              <a:t>               0 – 1000 g/day</a:t>
            </a:r>
          </a:p>
          <a:p>
            <a:endParaRPr lang="en-AU" altLang="ja-JP" sz="2800" dirty="0"/>
          </a:p>
          <a:p>
            <a:r>
              <a:rPr lang="en-US" altLang="en-US" sz="2800" dirty="0"/>
              <a:t>Copper sulfate</a:t>
            </a:r>
          </a:p>
          <a:p>
            <a:r>
              <a:rPr lang="en-US" altLang="en-US" sz="2800" dirty="0"/>
              <a:t>   copper: 1 g/day          </a:t>
            </a:r>
            <a:r>
              <a:rPr lang="en-US" altLang="en-US" sz="2800" dirty="0">
                <a:solidFill>
                  <a:srgbClr val="FF0000"/>
                </a:solidFill>
              </a:rPr>
              <a:t>[Very toxic to aquatic life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                                       with long lasting effects]   </a:t>
            </a:r>
          </a:p>
          <a:p>
            <a:r>
              <a:rPr lang="en-US" altLang="en-US" sz="2800" dirty="0"/>
              <a:t>   sulfate: 1000 g/day.    </a:t>
            </a:r>
            <a:r>
              <a:rPr lang="en-US" altLang="en-US" sz="2800" dirty="0">
                <a:solidFill>
                  <a:srgbClr val="00B050"/>
                </a:solidFill>
              </a:rPr>
              <a:t>[In solid laundry detergent]</a:t>
            </a:r>
          </a:p>
          <a:p>
            <a:r>
              <a:rPr lang="en-US" altLang="en-US" sz="2800" dirty="0"/>
              <a:t>Therefore, copper sulfate: 1 g/day</a:t>
            </a:r>
          </a:p>
          <a:p>
            <a:endParaRPr lang="en-US" altLang="en-US" sz="2800" dirty="0"/>
          </a:p>
          <a:p>
            <a:r>
              <a:rPr lang="en-US" altLang="en-US" sz="2800" dirty="0"/>
              <a:t>Enough for some spot tests down the drain.</a:t>
            </a:r>
          </a:p>
          <a:p>
            <a:r>
              <a:rPr lang="en-US" altLang="en-US" sz="2800" dirty="0"/>
              <a:t>Beyond that, wastes need to be collected!</a:t>
            </a:r>
          </a:p>
        </p:txBody>
      </p:sp>
    </p:spTree>
    <p:extLst>
      <p:ext uri="{BB962C8B-B14F-4D97-AF65-F5344CB8AC3E}">
        <p14:creationId xmlns:p14="http://schemas.microsoft.com/office/powerpoint/2010/main" val="1965507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5FF9014-EA25-4C48-9DD1-252B1CE92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57200"/>
            <a:ext cx="4724400" cy="838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Organic liquid wastes</a:t>
            </a:r>
            <a:endParaRPr lang="en-US" altLang="en-US" dirty="0"/>
          </a:p>
        </p:txBody>
      </p:sp>
      <p:sp>
        <p:nvSpPr>
          <p:cNvPr id="16386" name="Rectangle 36">
            <a:extLst>
              <a:ext uri="{FF2B5EF4-FFF2-40B4-BE49-F238E27FC236}">
                <a16:creationId xmlns:a16="http://schemas.microsoft.com/office/drawing/2014/main" id="{3FDBBCE4-D305-404F-8A36-DD60352DB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484784"/>
            <a:ext cx="878497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Water-miscible</a:t>
            </a:r>
          </a:p>
          <a:p>
            <a:r>
              <a:rPr lang="en-AU" altLang="ja-JP" sz="2800" dirty="0"/>
              <a:t>    e.g. methylated spirits, acetone</a:t>
            </a:r>
            <a:endParaRPr lang="en-US" altLang="ja-JP" sz="2800" dirty="0"/>
          </a:p>
          <a:p>
            <a:r>
              <a:rPr lang="en-US" altLang="en-US" sz="2800" dirty="0"/>
              <a:t>Dilute 1 part to 20 parts water, then down the drain.</a:t>
            </a:r>
          </a:p>
          <a:p>
            <a:r>
              <a:rPr lang="en-US" altLang="en-US" sz="2800" dirty="0"/>
              <a:t>Prevents explosive air/</a:t>
            </a:r>
            <a:r>
              <a:rPr lang="en-US" altLang="en-US" sz="2800" dirty="0" err="1"/>
              <a:t>vapour</a:t>
            </a:r>
            <a:r>
              <a:rPr lang="en-US" altLang="en-US" sz="2800" dirty="0"/>
              <a:t> mixture.</a:t>
            </a:r>
          </a:p>
          <a:p>
            <a:r>
              <a:rPr lang="en-US" altLang="en-US" sz="2800" dirty="0"/>
              <a:t>Microorganisms in sewer will consume the chemicals.</a:t>
            </a:r>
          </a:p>
          <a:p>
            <a:endParaRPr lang="en-US" altLang="en-US" sz="2800" dirty="0"/>
          </a:p>
          <a:p>
            <a:r>
              <a:rPr lang="en-US" altLang="en-US" sz="3200" dirty="0"/>
              <a:t>Water-immiscible</a:t>
            </a:r>
          </a:p>
          <a:p>
            <a:r>
              <a:rPr lang="en-US" altLang="en-US" sz="2800" dirty="0"/>
              <a:t>    e.g. hexane, kerosene</a:t>
            </a:r>
          </a:p>
          <a:p>
            <a:r>
              <a:rPr lang="en-US" altLang="en-US" sz="2800" dirty="0"/>
              <a:t>Retain for collection by waste service.</a:t>
            </a:r>
          </a:p>
          <a:p>
            <a:r>
              <a:rPr lang="en-US" altLang="en-US" sz="2800" dirty="0"/>
              <a:t>Separate hydrocarbon waste from halogenated waste.</a:t>
            </a:r>
          </a:p>
        </p:txBody>
      </p:sp>
    </p:spTree>
    <p:extLst>
      <p:ext uri="{BB962C8B-B14F-4D97-AF65-F5344CB8AC3E}">
        <p14:creationId xmlns:p14="http://schemas.microsoft.com/office/powerpoint/2010/main" val="352297894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65960</TotalTime>
  <Words>794</Words>
  <Application>Microsoft Macintosh PowerPoint</Application>
  <PresentationFormat>On-screen Show (4:3)</PresentationFormat>
  <Paragraphs>171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Blank Presentation</vt:lpstr>
      <vt:lpstr>Picture</vt:lpstr>
      <vt:lpstr>RiskAssess and Chemical Disposal </vt:lpstr>
      <vt:lpstr>Chemical Disposal</vt:lpstr>
      <vt:lpstr>The improvement process</vt:lpstr>
      <vt:lpstr>Chemical wastes in schools</vt:lpstr>
      <vt:lpstr>PowerPoint Presentation</vt:lpstr>
      <vt:lpstr>PowerPoint Presentation</vt:lpstr>
      <vt:lpstr>Estimation of “safe” quantities</vt:lpstr>
      <vt:lpstr>Tabulation and calculation</vt:lpstr>
      <vt:lpstr>Organic liquid wastes</vt:lpstr>
      <vt:lpstr>Solid wastes</vt:lpstr>
      <vt:lpstr>RiskAssess disposal advice</vt:lpstr>
      <vt:lpstr>Conclusion</vt:lpstr>
      <vt:lpstr>What is RiskAssess?</vt:lpstr>
      <vt:lpstr>PowerPoint Presentation</vt:lpstr>
      <vt:lpstr>Logic</vt:lpstr>
      <vt:lpstr>Electronic system</vt:lpstr>
      <vt:lpstr>Details</vt:lpstr>
      <vt:lpstr>Advantages of RiskAssess</vt:lpstr>
      <vt:lpstr>Even more!</vt:lpstr>
      <vt:lpstr>PowerPoint Presentation</vt:lpstr>
    </vt:vector>
  </TitlesOfParts>
  <Company>CEIC UNSW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254</cp:revision>
  <cp:lastPrinted>2010-11-30T03:29:40Z</cp:lastPrinted>
  <dcterms:created xsi:type="dcterms:W3CDTF">2008-09-14T02:46:40Z</dcterms:created>
  <dcterms:modified xsi:type="dcterms:W3CDTF">2019-10-03T05:52:02Z</dcterms:modified>
</cp:coreProperties>
</file>