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88" r:id="rId3"/>
    <p:sldId id="327" r:id="rId4"/>
    <p:sldId id="300" r:id="rId5"/>
    <p:sldId id="326" r:id="rId6"/>
    <p:sldId id="311" r:id="rId7"/>
    <p:sldId id="312" r:id="rId8"/>
    <p:sldId id="325" r:id="rId9"/>
    <p:sldId id="263" r:id="rId10"/>
    <p:sldId id="265" r:id="rId11"/>
    <p:sldId id="313" r:id="rId12"/>
    <p:sldId id="315" r:id="rId13"/>
    <p:sldId id="317" r:id="rId14"/>
    <p:sldId id="324" r:id="rId15"/>
    <p:sldId id="318" r:id="rId16"/>
    <p:sldId id="322" r:id="rId17"/>
    <p:sldId id="316" r:id="rId18"/>
    <p:sldId id="328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8"/>
    <p:restoredTop sz="94014"/>
  </p:normalViewPr>
  <p:slideViewPr>
    <p:cSldViewPr>
      <p:cViewPr varScale="1">
        <p:scale>
          <a:sx n="120" d="100"/>
          <a:sy n="120" d="100"/>
        </p:scale>
        <p:origin x="150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54900-4329-8F45-97BD-0532BFD93DB0}" type="datetimeFigureOut">
              <a:rPr lang="en-US" smtClean="0"/>
              <a:t>10/11/22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D4D45-94DD-3145-B909-6D9D8C7BC1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477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C180C7-D8F3-9C40-920B-79A9CCD221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54D72D-9061-654E-A394-19214118EF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1B29B9-C89D-2F4D-8FE6-2DB1456E8B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B92F7E-AF63-9842-B10A-EDCB845AFA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28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0D4B70-3198-DF40-8361-7929AD8451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E1E612-6EB8-1B4F-AC4F-F42960142D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401277-AD17-1A4F-97F4-4C2723F24B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1D1974-5A11-784D-963F-D3977CA827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651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5B4716-B623-0C4A-8348-3AC44153FE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611BB7-1EA7-8447-96FA-7C5CF17457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76DDEC-4543-274E-8AA5-99DD5E7E7B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ED7FD-E0E5-3546-80CC-280368BB13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17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0BA6B9-DD46-3749-B600-3775CA6371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5431D4-7A8A-8E42-8A21-A4A7ADCC3A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349B15-A780-EA4C-97EF-5FA678B4A4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3CFF33-DE18-2040-AEE8-F55E84543A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2615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146059-68C9-6940-8133-9063A765B3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89DB68-02B5-5C46-8169-CAC4A46B9B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3A10DB-D166-7B42-857B-943B896D2D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32170A-94A5-F741-9E77-06CAECCC68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03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F9124B-94AE-DD46-9DBD-AAE7D69D02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8208D4-40A8-C342-A4E5-5A52B62EA5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9C3ABB-EB14-5146-895B-BCDC674229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52F326-2981-F947-8C0E-CA582F0862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82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88B41BF-67F9-FA4B-8CDB-F2B26BFA20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957C665-E470-6D44-9018-CC619A172A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846AAFA-7688-7142-8A93-FDF540C75E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F4F55-3437-A948-9FD0-8F9FB3E7C8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60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0C862B-FE9A-9C4E-87B6-CEEB319AC2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E60E3AA-849C-1846-9706-E3322A97A8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DDC42BE-613E-8249-B013-2B62EB714D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861F7F-1CDB-E949-8E52-39D57EAC1D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3992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229F93A-7075-1843-BC99-B5CE6154D6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9D68FD3-359C-A544-9D09-B838FD5F00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E7F9588-F001-3C43-8E64-5C28C1B2E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4DEB51-1045-E945-992D-319BF6B337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7110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91DC8D-E6F7-AA42-8F21-0B34C813F9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DDD981-ADC3-304A-A259-C88AFBA3B5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EDCFAA-93FD-5D49-A733-F563370DC3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E431A-D352-F045-B6D0-C40E190DA7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82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650D5D-DC06-9C41-94A5-1AB0B4F913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AF9455-E5DC-FF42-B890-0C789E523C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2CDD0D-3000-EC46-984E-681D6DE95B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7F445D-5BB6-9446-B9CD-6148C8B944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7569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F70D866-6D20-5242-82F2-C8E9D410C8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5D28B84-F4A6-0E42-84DB-164E91FFF0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116EB6B-2469-7C4D-9FB9-69899638E68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98B2676-B0AD-0C43-AD6B-16940A353C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EE966A7-8B9E-5345-9437-F8C4B583AFB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4790D1-39FB-D840-99D8-F26DCF0A71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404FA89C-2333-FD4C-AD88-C575EF8E424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924800" cy="2209800"/>
          </a:xfrm>
        </p:spPr>
        <p:txBody>
          <a:bodyPr/>
          <a:lstStyle/>
          <a:p>
            <a:pPr eaLnBrk="1" hangingPunct="1"/>
            <a:r>
              <a:rPr lang="en-US" altLang="en-US" dirty="0"/>
              <a:t>Disposal of Chemical Wastes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908A7FA1-C3A3-0042-AE96-4FF97C85CD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76375" y="5157788"/>
            <a:ext cx="6400800" cy="850900"/>
          </a:xfrm>
        </p:spPr>
        <p:txBody>
          <a:bodyPr/>
          <a:lstStyle/>
          <a:p>
            <a:pPr eaLnBrk="1" hangingPunct="1"/>
            <a:r>
              <a:rPr lang="en-US" altLang="en-US" sz="3600"/>
              <a:t>Phillip Crisp and Eva Crisp</a:t>
            </a:r>
          </a:p>
        </p:txBody>
      </p:sp>
      <p:pic>
        <p:nvPicPr>
          <p:cNvPr id="13315" name="Picture 2" descr="burning_hair_medium.jpg">
            <a:extLst>
              <a:ext uri="{FF2B5EF4-FFF2-40B4-BE49-F238E27FC236}">
                <a16:creationId xmlns:a16="http://schemas.microsoft.com/office/drawing/2014/main" id="{76B28CB0-7A26-CD44-A517-FB0CBABA7E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15888"/>
            <a:ext cx="2160587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9">
            <a:extLst>
              <a:ext uri="{FF2B5EF4-FFF2-40B4-BE49-F238E27FC236}">
                <a16:creationId xmlns:a16="http://schemas.microsoft.com/office/drawing/2014/main" id="{67F17658-2540-D747-A09D-9885BA4131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62200" y="609600"/>
            <a:ext cx="4419600" cy="60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Aqueous liquid wastes</a:t>
            </a:r>
          </a:p>
        </p:txBody>
      </p:sp>
      <p:sp>
        <p:nvSpPr>
          <p:cNvPr id="19458" name="Rectangle 11">
            <a:extLst>
              <a:ext uri="{FF2B5EF4-FFF2-40B4-BE49-F238E27FC236}">
                <a16:creationId xmlns:a16="http://schemas.microsoft.com/office/drawing/2014/main" id="{FBA24054-6426-B645-8329-43232D155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1524000"/>
            <a:ext cx="8424936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Pour down the sewer ONLY if the criteria of the water authority are met.</a:t>
            </a:r>
          </a:p>
          <a:p>
            <a:endParaRPr lang="en-US" altLang="en-US" dirty="0"/>
          </a:p>
          <a:p>
            <a:r>
              <a:rPr lang="en-US" altLang="en-US" dirty="0"/>
              <a:t>Otherwise, an environmentally responsible approach:</a:t>
            </a:r>
          </a:p>
          <a:p>
            <a:r>
              <a:rPr lang="en-US" altLang="en-US" dirty="0"/>
              <a:t>•   neutralize to ~pH 6.5-8.5 (natural waters)</a:t>
            </a:r>
          </a:p>
          <a:p>
            <a:r>
              <a:rPr lang="en-US" altLang="en-US" dirty="0"/>
              <a:t>•   only “safe” amount of each chemical down the drain</a:t>
            </a:r>
          </a:p>
          <a:p>
            <a:r>
              <a:rPr lang="en-US" altLang="en-US" dirty="0"/>
              <a:t>in order to </a:t>
            </a:r>
            <a:r>
              <a:rPr lang="en-US" altLang="en-US" dirty="0" err="1"/>
              <a:t>minimise</a:t>
            </a:r>
            <a:r>
              <a:rPr lang="en-US" altLang="en-US" dirty="0"/>
              <a:t> environmental harm from treated sewage when it is released into river or ocean.</a:t>
            </a:r>
          </a:p>
          <a:p>
            <a:endParaRPr lang="en-US" altLang="en-US" dirty="0"/>
          </a:p>
          <a:p>
            <a:r>
              <a:rPr lang="en-US" altLang="en-US" dirty="0"/>
              <a:t>All wastes exceeding a “safe” amount of a chemical should be retained for a waste collection service.</a:t>
            </a:r>
          </a:p>
          <a:p>
            <a:endParaRPr lang="en-US" altLang="en-US" dirty="0"/>
          </a:p>
          <a:p>
            <a:r>
              <a:rPr lang="en-US" altLang="en-US" dirty="0"/>
              <a:t>                             </a:t>
            </a:r>
            <a:r>
              <a:rPr lang="en-US" altLang="en-US" sz="2800" dirty="0">
                <a:solidFill>
                  <a:srgbClr val="00B050"/>
                </a:solidFill>
              </a:rPr>
              <a:t>WHAT IS SAFE?</a:t>
            </a:r>
          </a:p>
        </p:txBody>
      </p:sp>
    </p:spTree>
    <p:extLst>
      <p:ext uri="{BB962C8B-B14F-4D97-AF65-F5344CB8AC3E}">
        <p14:creationId xmlns:p14="http://schemas.microsoft.com/office/powerpoint/2010/main" val="506112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600" y="260648"/>
            <a:ext cx="6984776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Estimation of “safe” quantities</a:t>
            </a:r>
            <a:r>
              <a:rPr lang="en-US" altLang="en-US" sz="3600" dirty="0">
                <a:solidFill>
                  <a:srgbClr val="0070C0"/>
                </a:solidFill>
              </a:rPr>
              <a:t>*</a:t>
            </a:r>
            <a:endParaRPr lang="en-US" altLang="en-US" dirty="0">
              <a:solidFill>
                <a:srgbClr val="0070C0"/>
              </a:solidFill>
            </a:endParaRP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1196752"/>
            <a:ext cx="8352928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dirty="0"/>
              <a:t>Consider the cation and anion in a salt separately.</a:t>
            </a:r>
          </a:p>
          <a:p>
            <a:r>
              <a:rPr lang="en-US" altLang="en-US" sz="2800" dirty="0"/>
              <a:t>Toxicity of a salt is dominated by the most toxic ion:</a:t>
            </a:r>
          </a:p>
          <a:p>
            <a:endParaRPr lang="en-US" altLang="en-US" sz="2800" dirty="0"/>
          </a:p>
          <a:p>
            <a:r>
              <a:rPr lang="en-US" altLang="en-US" sz="2800" dirty="0"/>
              <a:t>e.g. </a:t>
            </a:r>
            <a:r>
              <a:rPr lang="en-US" altLang="en-US" sz="2800" dirty="0">
                <a:solidFill>
                  <a:srgbClr val="FF0000"/>
                </a:solidFill>
              </a:rPr>
              <a:t>lead</a:t>
            </a:r>
            <a:r>
              <a:rPr lang="en-US" altLang="en-US" sz="2800" dirty="0"/>
              <a:t> </a:t>
            </a:r>
            <a:r>
              <a:rPr lang="en-US" altLang="en-US" sz="2800" dirty="0">
                <a:solidFill>
                  <a:srgbClr val="00B050"/>
                </a:solidFill>
              </a:rPr>
              <a:t>chloride</a:t>
            </a:r>
            <a:r>
              <a:rPr lang="en-US" altLang="en-US" sz="2800" dirty="0"/>
              <a:t>, </a:t>
            </a:r>
            <a:r>
              <a:rPr lang="en-US" altLang="en-US" sz="2800" dirty="0">
                <a:solidFill>
                  <a:srgbClr val="00B050"/>
                </a:solidFill>
              </a:rPr>
              <a:t>potassium</a:t>
            </a:r>
            <a:r>
              <a:rPr lang="en-US" altLang="en-US" sz="2800" dirty="0"/>
              <a:t> </a:t>
            </a:r>
            <a:r>
              <a:rPr lang="en-US" altLang="en-US" sz="2800" dirty="0">
                <a:solidFill>
                  <a:srgbClr val="FF0000"/>
                </a:solidFill>
              </a:rPr>
              <a:t>dichromate</a:t>
            </a:r>
          </a:p>
          <a:p>
            <a:endParaRPr lang="en-US" altLang="en-US" sz="2800" dirty="0"/>
          </a:p>
          <a:p>
            <a:r>
              <a:rPr lang="en-US" altLang="en-US" sz="2800" dirty="0"/>
              <a:t>Some ions should not go down the drain at all</a:t>
            </a:r>
          </a:p>
          <a:p>
            <a:r>
              <a:rPr lang="en-US" altLang="en-US" sz="2800" dirty="0"/>
              <a:t>   e.g. Hg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Pb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Cd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. . .</a:t>
            </a:r>
          </a:p>
          <a:p>
            <a:r>
              <a:rPr lang="en-US" altLang="en-US" sz="2800" dirty="0"/>
              <a:t>while others are OK almost without (school) limit</a:t>
            </a:r>
          </a:p>
          <a:p>
            <a:r>
              <a:rPr lang="en-US" altLang="en-US" sz="2800" dirty="0"/>
              <a:t>   e.g. Na</a:t>
            </a:r>
            <a:r>
              <a:rPr lang="en-US" altLang="en-US" sz="2800" baseline="30000" dirty="0"/>
              <a:t>+</a:t>
            </a:r>
            <a:r>
              <a:rPr lang="en-US" altLang="en-US" sz="2800" dirty="0"/>
              <a:t>, Ca</a:t>
            </a:r>
            <a:r>
              <a:rPr lang="en-US" altLang="en-US" sz="2800" baseline="30000" dirty="0"/>
              <a:t>2+</a:t>
            </a:r>
            <a:r>
              <a:rPr lang="en-US" altLang="en-US" sz="2800" dirty="0"/>
              <a:t>, Cl</a:t>
            </a:r>
            <a:r>
              <a:rPr lang="en-US" altLang="en-US" sz="2800" baseline="30000" dirty="0"/>
              <a:t>-</a:t>
            </a:r>
            <a:r>
              <a:rPr lang="en-US" altLang="en-US" sz="2800" dirty="0"/>
              <a:t>, SO</a:t>
            </a:r>
            <a:r>
              <a:rPr lang="en-US" altLang="en-US" sz="2800" baseline="-25000" dirty="0"/>
              <a:t>4</a:t>
            </a:r>
            <a:r>
              <a:rPr lang="en-US" altLang="en-US" sz="2800" baseline="30000" dirty="0"/>
              <a:t>2-</a:t>
            </a:r>
            <a:r>
              <a:rPr lang="en-US" altLang="en-US" sz="2800" dirty="0"/>
              <a:t>, . . .</a:t>
            </a:r>
          </a:p>
          <a:p>
            <a:r>
              <a:rPr lang="en-US" altLang="en-US" sz="2800" dirty="0"/>
              <a:t>and other ions in between</a:t>
            </a:r>
          </a:p>
          <a:p>
            <a:endParaRPr lang="en-US" altLang="en-US" sz="2800" dirty="0"/>
          </a:p>
          <a:p>
            <a:r>
              <a:rPr lang="en-US" altLang="en-US" sz="2000" dirty="0">
                <a:solidFill>
                  <a:srgbClr val="0070C0"/>
                </a:solidFill>
              </a:rPr>
              <a:t>* </a:t>
            </a:r>
            <a:r>
              <a:rPr lang="en-US" altLang="en-US" sz="2000" dirty="0" err="1">
                <a:solidFill>
                  <a:srgbClr val="0070C0"/>
                </a:solidFill>
              </a:rPr>
              <a:t>RiskAssess</a:t>
            </a:r>
            <a:r>
              <a:rPr lang="en-US" altLang="en-US" sz="2000" dirty="0">
                <a:solidFill>
                  <a:srgbClr val="0070C0"/>
                </a:solidFill>
              </a:rPr>
              <a:t> “Disposal of chemical wastes”, in Learning Resources</a:t>
            </a:r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70447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5656" y="404664"/>
            <a:ext cx="5904656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Tabulation and calculation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1412776"/>
            <a:ext cx="8856984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dirty="0"/>
              <a:t>“Safe” disposal quantity for an ion for a class:</a:t>
            </a:r>
          </a:p>
          <a:p>
            <a:r>
              <a:rPr lang="en-US" altLang="en-US" sz="2800" dirty="0"/>
              <a:t>               0 – 1000 g/day</a:t>
            </a:r>
          </a:p>
          <a:p>
            <a:endParaRPr lang="en-AU" altLang="ja-JP" sz="2800" dirty="0"/>
          </a:p>
          <a:p>
            <a:r>
              <a:rPr lang="en-US" altLang="en-US" sz="2800" dirty="0"/>
              <a:t>Copper sulfate</a:t>
            </a:r>
          </a:p>
          <a:p>
            <a:r>
              <a:rPr lang="en-US" altLang="en-US" sz="2800" dirty="0"/>
              <a:t>   copper: 1 g/day          </a:t>
            </a:r>
            <a:r>
              <a:rPr lang="en-US" altLang="en-US" sz="2800" dirty="0">
                <a:solidFill>
                  <a:srgbClr val="FF0000"/>
                </a:solidFill>
              </a:rPr>
              <a:t>[Very toxic to aquatic life</a:t>
            </a:r>
          </a:p>
          <a:p>
            <a:r>
              <a:rPr lang="en-US" altLang="en-US" sz="2800" dirty="0">
                <a:solidFill>
                  <a:srgbClr val="FF0000"/>
                </a:solidFill>
              </a:rPr>
              <a:t>                                       with long lasting effects]   </a:t>
            </a:r>
          </a:p>
          <a:p>
            <a:r>
              <a:rPr lang="en-US" altLang="en-US" sz="2800" dirty="0"/>
              <a:t>   sulfate: 1000 g/day.    </a:t>
            </a:r>
            <a:r>
              <a:rPr lang="en-US" altLang="en-US" sz="2800" dirty="0">
                <a:solidFill>
                  <a:srgbClr val="00B050"/>
                </a:solidFill>
              </a:rPr>
              <a:t>[In solid laundry detergent]</a:t>
            </a:r>
          </a:p>
          <a:p>
            <a:r>
              <a:rPr lang="en-US" altLang="en-US" sz="2800" dirty="0"/>
              <a:t>Therefore, copper sulfate: 1 g/day (as solid or solution)</a:t>
            </a:r>
          </a:p>
          <a:p>
            <a:endParaRPr lang="en-US" altLang="en-US" sz="2800" dirty="0"/>
          </a:p>
          <a:p>
            <a:r>
              <a:rPr lang="en-US" altLang="en-US" sz="2800" dirty="0"/>
              <a:t>Enough for some spot tests down the drain.</a:t>
            </a:r>
          </a:p>
          <a:p>
            <a:r>
              <a:rPr lang="en-US" altLang="en-US" sz="2800" dirty="0"/>
              <a:t>Beyond that, wastes need to be collected!</a:t>
            </a:r>
          </a:p>
        </p:txBody>
      </p:sp>
    </p:spTree>
    <p:extLst>
      <p:ext uri="{BB962C8B-B14F-4D97-AF65-F5344CB8AC3E}">
        <p14:creationId xmlns:p14="http://schemas.microsoft.com/office/powerpoint/2010/main" val="1965507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457200"/>
            <a:ext cx="4724400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Organic liquid wastes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484784"/>
            <a:ext cx="8784976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/>
              <a:t>Water-miscible</a:t>
            </a:r>
          </a:p>
          <a:p>
            <a:r>
              <a:rPr lang="en-AU" altLang="ja-JP" sz="2800" dirty="0"/>
              <a:t>    e.g. methylated spirits, acetone</a:t>
            </a:r>
            <a:endParaRPr lang="en-US" altLang="ja-JP" sz="2800" dirty="0"/>
          </a:p>
          <a:p>
            <a:r>
              <a:rPr lang="en-US" altLang="en-US" sz="2800" dirty="0"/>
              <a:t>Dilute 1 part to 20 parts water, then down the drain.</a:t>
            </a:r>
          </a:p>
          <a:p>
            <a:r>
              <a:rPr lang="en-US" altLang="en-US" sz="2800" dirty="0"/>
              <a:t>Prevents explosive air/</a:t>
            </a:r>
            <a:r>
              <a:rPr lang="en-US" altLang="en-US" sz="2800" dirty="0" err="1"/>
              <a:t>vapour</a:t>
            </a:r>
            <a:r>
              <a:rPr lang="en-US" altLang="en-US" sz="2800" dirty="0"/>
              <a:t> mixture.</a:t>
            </a:r>
          </a:p>
          <a:p>
            <a:r>
              <a:rPr lang="en-US" altLang="en-US" sz="2800" dirty="0"/>
              <a:t>Microorganisms in sewer will consume the chemicals.</a:t>
            </a:r>
          </a:p>
          <a:p>
            <a:endParaRPr lang="en-US" altLang="en-US" sz="2800" dirty="0"/>
          </a:p>
          <a:p>
            <a:r>
              <a:rPr lang="en-US" altLang="en-US" sz="3200" dirty="0"/>
              <a:t>Water-immiscible</a:t>
            </a:r>
          </a:p>
          <a:p>
            <a:r>
              <a:rPr lang="en-US" altLang="en-US" sz="2800" dirty="0"/>
              <a:t>    e.g. hexane, kerosene</a:t>
            </a:r>
          </a:p>
          <a:p>
            <a:r>
              <a:rPr lang="en-US" altLang="en-US" sz="2800" dirty="0"/>
              <a:t>Retain for collection by waste service.</a:t>
            </a:r>
          </a:p>
          <a:p>
            <a:r>
              <a:rPr lang="en-US" altLang="en-US" sz="2800" dirty="0"/>
              <a:t>Separate hydrocarbon waste from halogenated waste.</a:t>
            </a:r>
          </a:p>
        </p:txBody>
      </p:sp>
    </p:spTree>
    <p:extLst>
      <p:ext uri="{BB962C8B-B14F-4D97-AF65-F5344CB8AC3E}">
        <p14:creationId xmlns:p14="http://schemas.microsoft.com/office/powerpoint/2010/main" val="3522978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429801"/>
            <a:ext cx="7560840" cy="550927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Waste processing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1124744"/>
            <a:ext cx="7992888" cy="557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/>
              <a:t>Collection</a:t>
            </a:r>
          </a:p>
          <a:p>
            <a:r>
              <a:rPr lang="en-AU" altLang="ja-JP" sz="2800" dirty="0"/>
              <a:t>Large bottles (e.g. 2.5 L ‘Winchesters’)</a:t>
            </a:r>
            <a:br>
              <a:rPr lang="en-AU" altLang="ja-JP" sz="2800" dirty="0"/>
            </a:br>
            <a:r>
              <a:rPr lang="en-AU" altLang="ja-JP" sz="2800" dirty="0"/>
              <a:t>correctly labelled, funnel at top (fume cupboard)</a:t>
            </a:r>
          </a:p>
          <a:p>
            <a:endParaRPr lang="en-US" altLang="en-US" sz="1800" dirty="0"/>
          </a:p>
          <a:p>
            <a:r>
              <a:rPr lang="en-US" altLang="en-US" sz="3200" dirty="0"/>
              <a:t>Treatment</a:t>
            </a:r>
          </a:p>
          <a:p>
            <a:r>
              <a:rPr lang="en-AU" altLang="ja-JP" sz="2800" dirty="0"/>
              <a:t>Only if time and skilled people available</a:t>
            </a:r>
          </a:p>
          <a:p>
            <a:endParaRPr lang="en-AU" altLang="en-US" sz="2800" dirty="0"/>
          </a:p>
          <a:p>
            <a:r>
              <a:rPr lang="en-AU" altLang="en-US" sz="3200" dirty="0"/>
              <a:t>Disposal</a:t>
            </a:r>
          </a:p>
          <a:p>
            <a:r>
              <a:rPr lang="en-AU" altLang="en-US" sz="2800" dirty="0"/>
              <a:t>To maximum recommended daily quantity:</a:t>
            </a:r>
          </a:p>
          <a:p>
            <a:r>
              <a:rPr lang="en-AU" altLang="en-US" sz="2800" dirty="0"/>
              <a:t>• down the drain or into garbage</a:t>
            </a:r>
          </a:p>
          <a:p>
            <a:r>
              <a:rPr lang="en-AU" altLang="en-US" sz="2800" dirty="0"/>
              <a:t>Otherwise, retain for waste collection </a:t>
            </a:r>
            <a:endParaRPr lang="en-US" altLang="en-US" sz="1800" dirty="0"/>
          </a:p>
          <a:p>
            <a:endParaRPr lang="en-US" altLang="en-US" sz="1800" dirty="0"/>
          </a:p>
          <a:p>
            <a:r>
              <a:rPr lang="en-US" altLang="en-US" sz="2800" dirty="0">
                <a:solidFill>
                  <a:srgbClr val="FF0000"/>
                </a:solidFill>
              </a:rPr>
              <a:t>SEPARATE CONTAINER FOR EACH WASTE!</a:t>
            </a:r>
          </a:p>
        </p:txBody>
      </p:sp>
    </p:spTree>
    <p:extLst>
      <p:ext uri="{BB962C8B-B14F-4D97-AF65-F5344CB8AC3E}">
        <p14:creationId xmlns:p14="http://schemas.microsoft.com/office/powerpoint/2010/main" val="300518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457200"/>
            <a:ext cx="4724400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Solid wastes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1556792"/>
            <a:ext cx="7344816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/>
              <a:t>Only </a:t>
            </a:r>
            <a:r>
              <a:rPr lang="ja-JP" altLang="en-US"/>
              <a:t>“</a:t>
            </a:r>
            <a:r>
              <a:rPr lang="en-US" altLang="ja-JP" dirty="0"/>
              <a:t>material of a domestic nature</a:t>
            </a:r>
            <a:r>
              <a:rPr lang="ja-JP" altLang="en-US"/>
              <a:t>”</a:t>
            </a:r>
            <a:endParaRPr lang="en-US" altLang="ja-JP" dirty="0"/>
          </a:p>
          <a:p>
            <a:r>
              <a:rPr lang="en-US" altLang="en-US" dirty="0"/>
              <a:t>is allowed to be disposed of in the garbage</a:t>
            </a:r>
          </a:p>
          <a:p>
            <a:endParaRPr lang="en-US" altLang="en-US" dirty="0"/>
          </a:p>
          <a:p>
            <a:r>
              <a:rPr lang="en-US" altLang="en-US" dirty="0"/>
              <a:t>Consider</a:t>
            </a:r>
          </a:p>
          <a:p>
            <a:pPr>
              <a:buFontTx/>
              <a:buChar char="•"/>
            </a:pPr>
            <a:r>
              <a:rPr lang="en-US" altLang="en-US" dirty="0"/>
              <a:t> transport of garbage</a:t>
            </a:r>
          </a:p>
          <a:p>
            <a:pPr>
              <a:buFontTx/>
              <a:buChar char="•"/>
            </a:pPr>
            <a:r>
              <a:rPr lang="en-US" altLang="en-US" dirty="0"/>
              <a:t> leaching from landfill</a:t>
            </a:r>
          </a:p>
          <a:p>
            <a:pPr>
              <a:buFontTx/>
              <a:buChar char="•"/>
            </a:pPr>
            <a:endParaRPr lang="en-US" altLang="en-US" dirty="0"/>
          </a:p>
          <a:p>
            <a:r>
              <a:rPr lang="en-US" altLang="en-US" dirty="0"/>
              <a:t>Geologically-stable minerals</a:t>
            </a:r>
          </a:p>
          <a:p>
            <a:r>
              <a:rPr lang="en-US" altLang="en-US" i="1" dirty="0"/>
              <a:t>(precipitated during reactions)</a:t>
            </a:r>
          </a:p>
          <a:p>
            <a:r>
              <a:rPr lang="en-US" altLang="en-US" dirty="0"/>
              <a:t>   e.g. barium sulfate (baryte)</a:t>
            </a:r>
          </a:p>
          <a:p>
            <a:r>
              <a:rPr lang="en-US" altLang="en-US" dirty="0"/>
              <a:t>No leaching of toxic chemicals in a domestic landfill. 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4208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08" y="548680"/>
            <a:ext cx="7344816" cy="838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Labelling and storage of wastes</a:t>
            </a:r>
            <a:endParaRPr lang="en-US" altLang="en-US" dirty="0"/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1484784"/>
            <a:ext cx="7344816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dirty="0"/>
              <a:t>All wastes must be</a:t>
            </a:r>
          </a:p>
          <a:p>
            <a:r>
              <a:rPr lang="en-AU" altLang="en-US" dirty="0"/>
              <a:t>• labelled according to GHS</a:t>
            </a:r>
            <a:br>
              <a:rPr lang="en-AU" altLang="en-US" dirty="0"/>
            </a:br>
            <a:r>
              <a:rPr lang="en-AU" altLang="en-US" dirty="0"/>
              <a:t>  e.g. </a:t>
            </a:r>
            <a:r>
              <a:rPr lang="en-AU" altLang="en-US" dirty="0" err="1"/>
              <a:t>RiskAssess</a:t>
            </a:r>
            <a:r>
              <a:rPr lang="en-AU" altLang="en-US" dirty="0"/>
              <a:t> custom label</a:t>
            </a:r>
          </a:p>
          <a:p>
            <a:r>
              <a:rPr lang="en-AU" altLang="en-US" dirty="0"/>
              <a:t>• stored according to Dangerous Goods Class.</a:t>
            </a:r>
          </a:p>
          <a:p>
            <a:endParaRPr lang="en-AU" altLang="en-US" dirty="0"/>
          </a:p>
          <a:p>
            <a:r>
              <a:rPr lang="en-AU" altLang="en-US" dirty="0">
                <a:solidFill>
                  <a:srgbClr val="FF0000"/>
                </a:solidFill>
              </a:rPr>
              <a:t>Flammable wastes in a flammable liquids cabinet!</a:t>
            </a:r>
          </a:p>
          <a:p>
            <a:endParaRPr lang="en-AU" altLang="en-US" dirty="0"/>
          </a:p>
          <a:p>
            <a:r>
              <a:rPr lang="en-AU" altLang="en-US" dirty="0"/>
              <a:t>Place each toxic waste in a SEPARATE container!</a:t>
            </a:r>
          </a:p>
          <a:p>
            <a:endParaRPr lang="en-US" altLang="en-US" dirty="0"/>
          </a:p>
          <a:p>
            <a:r>
              <a:rPr lang="en-US" altLang="en-US" dirty="0"/>
              <a:t>Recommend </a:t>
            </a:r>
            <a:r>
              <a:rPr lang="en-US" altLang="en-US" u="sng" dirty="0"/>
              <a:t>both</a:t>
            </a:r>
            <a:r>
              <a:rPr lang="en-US" altLang="en-US" dirty="0"/>
              <a:t>:</a:t>
            </a:r>
          </a:p>
          <a:p>
            <a:pPr>
              <a:buFontTx/>
              <a:buChar char="•"/>
            </a:pPr>
            <a:r>
              <a:rPr lang="en-US" altLang="en-US" dirty="0"/>
              <a:t> large RA custom label with GHS information</a:t>
            </a:r>
          </a:p>
          <a:p>
            <a:pPr>
              <a:buFontTx/>
              <a:buChar char="•"/>
            </a:pPr>
            <a:r>
              <a:rPr lang="en-US" altLang="en-US" dirty="0"/>
              <a:t> large blank label for hand-writing the quantity and</a:t>
            </a:r>
            <a:br>
              <a:rPr lang="en-US" altLang="en-US" dirty="0"/>
            </a:br>
            <a:r>
              <a:rPr lang="en-US" altLang="en-US" dirty="0"/>
              <a:t>  identity of each waste added to the container</a:t>
            </a:r>
          </a:p>
          <a:p>
            <a:pPr>
              <a:buFontTx/>
              <a:buChar char="•"/>
            </a:pPr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73863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620688"/>
            <a:ext cx="7704856" cy="864096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Purpose of disposal advice</a:t>
            </a:r>
            <a:endParaRPr lang="en-US" altLang="en-US" sz="2000" dirty="0">
              <a:solidFill>
                <a:srgbClr val="0070C0"/>
              </a:solidFill>
            </a:endParaRP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1628800"/>
            <a:ext cx="8376124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sz="2800" dirty="0"/>
              <a:t>• assists decision making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promotes safe disposal techniques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focuses on avoiding serious environmental harm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reduces the cost of waste collection service</a:t>
            </a:r>
          </a:p>
          <a:p>
            <a:pPr>
              <a:lnSpc>
                <a:spcPct val="150000"/>
              </a:lnSpc>
            </a:pPr>
            <a:r>
              <a:rPr lang="en-US" altLang="en-US" sz="2800" dirty="0"/>
              <a:t>• decreases emphasis on less harmful substances</a:t>
            </a:r>
          </a:p>
          <a:p>
            <a:pPr>
              <a:lnSpc>
                <a:spcPct val="150000"/>
              </a:lnSpc>
            </a:pPr>
            <a:r>
              <a:rPr lang="en-AU" altLang="ja-JP" sz="2800" dirty="0"/>
              <a:t>• provides a learning tool for staff and students</a:t>
            </a:r>
          </a:p>
          <a:p>
            <a:pPr>
              <a:lnSpc>
                <a:spcPct val="150000"/>
              </a:lnSpc>
            </a:pPr>
            <a:r>
              <a:rPr lang="en-AU" altLang="en-US" sz="2800" dirty="0"/>
              <a:t>• promotes care for the environment</a:t>
            </a:r>
            <a:endParaRPr lang="en-US" altLang="en-US" sz="2800" dirty="0"/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29920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620688"/>
            <a:ext cx="7704856" cy="864096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DEMONSTRATION</a:t>
            </a:r>
            <a:endParaRPr lang="en-US" altLang="en-US" sz="2000" dirty="0">
              <a:solidFill>
                <a:srgbClr val="0070C0"/>
              </a:solidFill>
            </a:endParaRP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7744" y="1587237"/>
            <a:ext cx="54006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50000"/>
              </a:lnSpc>
            </a:pPr>
            <a:r>
              <a:rPr lang="en-AU" altLang="en-US" sz="2800" dirty="0"/>
              <a:t>• Learning resources</a:t>
            </a:r>
          </a:p>
          <a:p>
            <a:pPr>
              <a:lnSpc>
                <a:spcPct val="150000"/>
              </a:lnSpc>
            </a:pPr>
            <a:r>
              <a:rPr lang="en-AU" altLang="en-US" sz="2800" dirty="0"/>
              <a:t>• Examples</a:t>
            </a:r>
          </a:p>
          <a:p>
            <a:pPr>
              <a:lnSpc>
                <a:spcPct val="150000"/>
              </a:lnSpc>
            </a:pPr>
            <a:r>
              <a:rPr lang="en-AU" altLang="en-US" sz="2800" dirty="0"/>
              <a:t>• Waste treatment and recycling</a:t>
            </a:r>
            <a:endParaRPr lang="en-US" altLang="en-US" sz="2800" dirty="0"/>
          </a:p>
          <a:p>
            <a:endParaRPr lang="en-US" altLang="en-US" sz="2800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B225D1F-827A-2758-5138-22C621A4A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259" y="4049450"/>
            <a:ext cx="7704856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n-US" altLang="en-US" sz="3600" kern="0" dirty="0"/>
              <a:t>QUESTIONS</a:t>
            </a:r>
            <a:endParaRPr lang="en-US" altLang="en-US" sz="2000" kern="0" dirty="0">
              <a:solidFill>
                <a:srgbClr val="0070C0"/>
              </a:solidFill>
            </a:endParaRPr>
          </a:p>
        </p:txBody>
      </p:sp>
      <p:sp>
        <p:nvSpPr>
          <p:cNvPr id="3" name="Rectangle 36">
            <a:extLst>
              <a:ext uri="{FF2B5EF4-FFF2-40B4-BE49-F238E27FC236}">
                <a16:creationId xmlns:a16="http://schemas.microsoft.com/office/drawing/2014/main" id="{E271B10B-43AF-DE6B-4FAD-8926E0DF7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3768" y="4913546"/>
            <a:ext cx="4608512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50000"/>
              </a:lnSpc>
            </a:pPr>
            <a:r>
              <a:rPr lang="en-AU" altLang="en-US" sz="2800" dirty="0" err="1"/>
              <a:t>team@riskassess.co.nz</a:t>
            </a:r>
            <a:endParaRPr lang="en-AU" altLang="en-US" sz="2800" dirty="0"/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86211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19C9E806-2491-8541-8825-63D115FE7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15938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tx1"/>
                </a:solidFill>
              </a:rPr>
              <a:t>The law</a:t>
            </a:r>
            <a:endParaRPr lang="en-US" altLang="en-US" sz="4800" dirty="0">
              <a:solidFill>
                <a:schemeClr val="tx1"/>
              </a:solidFill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89F8B304-8EFB-9744-BB35-F57F5514F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497192" cy="5472111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b="1" dirty="0"/>
              <a:t>Follow local regulations for disposal of wastes to sewer and garbage, rather than the advice in </a:t>
            </a:r>
            <a:r>
              <a:rPr lang="en-US" altLang="en-US" sz="2400" b="1" dirty="0" err="1"/>
              <a:t>RiskAssess</a:t>
            </a:r>
            <a:r>
              <a:rPr lang="en-US" altLang="en-US" sz="2400" b="1" dirty="0"/>
              <a:t>.</a:t>
            </a:r>
            <a:br>
              <a:rPr lang="en-US" altLang="en-US" sz="2400" dirty="0"/>
            </a:br>
            <a:endParaRPr lang="en-US" altLang="en-US" sz="2400" dirty="0"/>
          </a:p>
          <a:p>
            <a:r>
              <a:rPr lang="en-US" altLang="en-US" sz="2400" dirty="0"/>
              <a:t>Retain wastes for collection by a waste collection service, if not allowed to put down drain or in garbage</a:t>
            </a:r>
          </a:p>
          <a:p>
            <a:r>
              <a:rPr lang="en-US" altLang="en-US" sz="2400" dirty="0"/>
              <a:t>Inland waters usually have special requirements.</a:t>
            </a:r>
          </a:p>
          <a:p>
            <a:pPr marL="0" indent="0">
              <a:buNone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19C9E806-2491-8541-8825-63D115FE7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15938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tx1"/>
                </a:solidFill>
              </a:rPr>
              <a:t>Disposal advice</a:t>
            </a:r>
            <a:endParaRPr lang="en-US" altLang="en-US" sz="4800" dirty="0">
              <a:solidFill>
                <a:schemeClr val="tx1"/>
              </a:solidFill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89F8B304-8EFB-9744-BB35-F57F5514F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9" y="1125538"/>
            <a:ext cx="8497192" cy="5472111"/>
          </a:xfrm>
        </p:spPr>
        <p:txBody>
          <a:bodyPr/>
          <a:lstStyle/>
          <a:p>
            <a:pPr marL="0" indent="0">
              <a:buNone/>
            </a:pPr>
            <a:endParaRPr lang="en-US" altLang="en-US" sz="2400" dirty="0"/>
          </a:p>
          <a:p>
            <a:pPr marL="0" indent="0">
              <a:spcBef>
                <a:spcPts val="1000"/>
              </a:spcBef>
              <a:buNone/>
            </a:pPr>
            <a:r>
              <a:rPr lang="en-US" altLang="en-US" sz="2400" dirty="0"/>
              <a:t>Disposal advice in </a:t>
            </a:r>
            <a:r>
              <a:rPr lang="en-US" altLang="en-US" sz="2400" dirty="0" err="1"/>
              <a:t>RiskAssess</a:t>
            </a:r>
            <a:r>
              <a:rPr lang="en-US" altLang="en-US" sz="2400" dirty="0"/>
              <a:t>:</a:t>
            </a:r>
            <a:endParaRPr lang="en-US" altLang="en-US" sz="1000" dirty="0"/>
          </a:p>
          <a:p>
            <a:pPr marL="0" indent="0">
              <a:spcBef>
                <a:spcPts val="1000"/>
              </a:spcBef>
              <a:buNone/>
            </a:pPr>
            <a:br>
              <a:rPr lang="en-US" altLang="en-US" sz="2400" dirty="0"/>
            </a:br>
            <a:r>
              <a:rPr lang="en-US" altLang="en-US" sz="2400" dirty="0"/>
              <a:t>•  provides a ‘default’, when no other advice is available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altLang="en-US" sz="2400" dirty="0"/>
              <a:t>•  prioritizes safety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altLang="en-US" sz="2400" dirty="0"/>
              <a:t>•  minimizes harm to the environment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altLang="en-US" sz="2400" dirty="0"/>
              <a:t>•  offers a responsible approach to student learning.</a:t>
            </a:r>
          </a:p>
          <a:p>
            <a:pPr marL="0" indent="0"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25152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19C9E806-2491-8541-8825-63D115FE7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15938"/>
          </a:xfrm>
        </p:spPr>
        <p:txBody>
          <a:bodyPr/>
          <a:lstStyle/>
          <a:p>
            <a:pPr eaLnBrk="1" hangingPunct="1"/>
            <a:r>
              <a:rPr lang="en-US" altLang="en-US" sz="3600" dirty="0" err="1">
                <a:solidFill>
                  <a:schemeClr val="tx1"/>
                </a:solidFill>
              </a:rPr>
              <a:t>RiskAssess</a:t>
            </a:r>
            <a:r>
              <a:rPr lang="en-US" altLang="en-US" sz="3600" dirty="0">
                <a:solidFill>
                  <a:schemeClr val="tx1"/>
                </a:solidFill>
              </a:rPr>
              <a:t> Advice</a:t>
            </a:r>
            <a:endParaRPr lang="en-US" altLang="en-US" sz="4800" dirty="0">
              <a:solidFill>
                <a:schemeClr val="tx1"/>
              </a:solidFill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89F8B304-8EFB-9744-BB35-F57F5514FA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9" y="1125538"/>
            <a:ext cx="8497192" cy="5472111"/>
          </a:xfrm>
        </p:spPr>
        <p:txBody>
          <a:bodyPr/>
          <a:lstStyle/>
          <a:p>
            <a:r>
              <a:rPr lang="en-US" altLang="en-US" sz="2400" dirty="0"/>
              <a:t>Individual chemical advice in ‘Disposal’</a:t>
            </a:r>
            <a:br>
              <a:rPr lang="en-US" altLang="en-US" sz="2400" dirty="0"/>
            </a:br>
            <a:r>
              <a:rPr lang="en-US" altLang="en-US" sz="2400" dirty="0"/>
              <a:t>for each of 3000 chemicals and solutions</a:t>
            </a:r>
          </a:p>
          <a:p>
            <a:endParaRPr lang="en-US" altLang="en-US" sz="2400" dirty="0"/>
          </a:p>
          <a:p>
            <a:r>
              <a:rPr lang="en-US" altLang="en-US" sz="2400" dirty="0"/>
              <a:t>‘Disposal of chemical wastes’</a:t>
            </a:r>
            <a:br>
              <a:rPr lang="en-US" altLang="en-US" sz="2400" dirty="0"/>
            </a:br>
            <a:r>
              <a:rPr lang="en-US" altLang="en-US" sz="2400" dirty="0">
                <a:solidFill>
                  <a:srgbClr val="0070C0"/>
                </a:solidFill>
              </a:rPr>
              <a:t>https://</a:t>
            </a:r>
            <a:r>
              <a:rPr lang="en-US" altLang="en-US" sz="2400" dirty="0" err="1">
                <a:solidFill>
                  <a:srgbClr val="0070C0"/>
                </a:solidFill>
              </a:rPr>
              <a:t>www.riskassess.co.nz</a:t>
            </a:r>
            <a:r>
              <a:rPr lang="en-US" altLang="en-US" sz="2400" dirty="0">
                <a:solidFill>
                  <a:srgbClr val="0070C0"/>
                </a:solidFill>
              </a:rPr>
              <a:t>/docs/</a:t>
            </a:r>
            <a:r>
              <a:rPr lang="en-US" altLang="en-US" sz="2400" dirty="0" err="1">
                <a:solidFill>
                  <a:srgbClr val="0070C0"/>
                </a:solidFill>
              </a:rPr>
              <a:t>DisposalOfChemicalWastes.pdf</a:t>
            </a:r>
            <a:br>
              <a:rPr lang="en-US" altLang="en-US" sz="2400" dirty="0">
                <a:solidFill>
                  <a:srgbClr val="00B0F0"/>
                </a:solidFill>
              </a:rPr>
            </a:br>
            <a:endParaRPr lang="en-US" altLang="en-US" sz="2400" dirty="0">
              <a:solidFill>
                <a:srgbClr val="00B0F0"/>
              </a:solidFill>
            </a:endParaRPr>
          </a:p>
          <a:p>
            <a:r>
              <a:rPr lang="en-US" altLang="en-US" sz="2400" dirty="0"/>
              <a:t>‘Chemical waste containers’</a:t>
            </a:r>
            <a:br>
              <a:rPr lang="en-US" altLang="en-US" sz="2400" dirty="0"/>
            </a:br>
            <a:r>
              <a:rPr lang="en-US" altLang="en-US" sz="2400" dirty="0">
                <a:solidFill>
                  <a:srgbClr val="0070C0"/>
                </a:solidFill>
              </a:rPr>
              <a:t>https://</a:t>
            </a:r>
            <a:r>
              <a:rPr lang="en-US" altLang="en-US" sz="2400" dirty="0" err="1">
                <a:solidFill>
                  <a:srgbClr val="0070C0"/>
                </a:solidFill>
              </a:rPr>
              <a:t>www.riskassess.co.nz</a:t>
            </a:r>
            <a:r>
              <a:rPr lang="en-US" altLang="en-US" sz="2400" dirty="0">
                <a:solidFill>
                  <a:srgbClr val="0070C0"/>
                </a:solidFill>
              </a:rPr>
              <a:t>/info/</a:t>
            </a:r>
            <a:r>
              <a:rPr lang="en-US" altLang="en-US" sz="2400" dirty="0" err="1">
                <a:solidFill>
                  <a:srgbClr val="0070C0"/>
                </a:solidFill>
              </a:rPr>
              <a:t>waste_containers</a:t>
            </a:r>
            <a:br>
              <a:rPr lang="en-US" altLang="en-US" sz="2400" dirty="0">
                <a:solidFill>
                  <a:srgbClr val="00B0F0"/>
                </a:solidFill>
              </a:rPr>
            </a:br>
            <a:endParaRPr lang="en-US" altLang="en-US" sz="2400" dirty="0"/>
          </a:p>
          <a:p>
            <a:r>
              <a:rPr lang="en-US" altLang="en-US" sz="2400" dirty="0"/>
              <a:t>‘How to dispose of chemical wastes’</a:t>
            </a:r>
            <a:br>
              <a:rPr lang="en-US" altLang="en-US" sz="2400" dirty="0"/>
            </a:br>
            <a:r>
              <a:rPr lang="en-US" altLang="en-US" sz="2400" dirty="0"/>
              <a:t>In: ‘Safety in Schools’ book, chapter C7</a:t>
            </a:r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01491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312D094-278E-A446-AF58-D88454760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12" y="1628800"/>
            <a:ext cx="8893175" cy="307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70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3F25E-B86F-1042-8AB2-D1424A3BC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1143000"/>
          </a:xfrm>
        </p:spPr>
        <p:txBody>
          <a:bodyPr/>
          <a:lstStyle/>
          <a:p>
            <a:r>
              <a:rPr lang="en-US" dirty="0"/>
              <a:t>Chemical Disposal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C8A34-A5E0-6045-A1B8-DFD903E36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412776"/>
            <a:ext cx="7772400" cy="526571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The quantity of chemical wastes generated in a school is very small compared with industry, agriculture, mining, etc.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HOWEVER</a:t>
            </a:r>
          </a:p>
          <a:p>
            <a:pPr marL="0" indent="0">
              <a:buNone/>
            </a:pPr>
            <a:r>
              <a:rPr lang="en-US" sz="2800" dirty="0"/>
              <a:t>• A school is an educational institution</a:t>
            </a:r>
          </a:p>
          <a:p>
            <a:pPr marL="0" indent="0">
              <a:buNone/>
            </a:pPr>
            <a:r>
              <a:rPr lang="en-US" sz="2800" dirty="0"/>
              <a:t>• Attitudes adopted during youth continue into</a:t>
            </a:r>
            <a:br>
              <a:rPr lang="en-US" sz="2800" dirty="0"/>
            </a:br>
            <a:r>
              <a:rPr lang="en-US" sz="2800" dirty="0"/>
              <a:t>  adulthood</a:t>
            </a:r>
          </a:p>
          <a:p>
            <a:pPr marL="0" indent="0">
              <a:buNone/>
            </a:pPr>
            <a:r>
              <a:rPr lang="en-US" sz="2800" dirty="0"/>
              <a:t>• </a:t>
            </a:r>
            <a:r>
              <a:rPr lang="en-US" sz="2800" dirty="0">
                <a:solidFill>
                  <a:srgbClr val="FF0000"/>
                </a:solidFill>
              </a:rPr>
              <a:t>Proper training should be given to those who</a:t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  will later be decision makers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8858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F0513636-EC58-2142-B4A7-85BDBC0A36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The improvement process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9E8C322D-126D-014B-9E59-81D08A1A18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7536" y="1556792"/>
            <a:ext cx="7681664" cy="5064968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eliminate unwanted chemicals</a:t>
            </a:r>
            <a:br>
              <a:rPr lang="en-US" altLang="en-US" sz="2800" dirty="0"/>
            </a:br>
            <a:endParaRPr lang="en-US" altLang="en-US" sz="2800" dirty="0"/>
          </a:p>
          <a:p>
            <a:pPr eaLnBrk="1" hangingPunct="1"/>
            <a:r>
              <a:rPr lang="en-US" altLang="en-US" sz="2800" dirty="0"/>
              <a:t>redesign procedures to minimize waste production, e.g. spot reactions, recycling, destruction, less toxic chemicals</a:t>
            </a:r>
            <a:br>
              <a:rPr lang="en-US" altLang="en-US" sz="2800" dirty="0"/>
            </a:br>
            <a:endParaRPr lang="en-US" altLang="en-US" sz="2800" dirty="0"/>
          </a:p>
          <a:p>
            <a:pPr eaLnBrk="1" hangingPunct="1"/>
            <a:r>
              <a:rPr lang="en-US" altLang="en-US" sz="2800" dirty="0"/>
              <a:t>dispose of wastes   </a:t>
            </a:r>
            <a:r>
              <a:rPr lang="en-US" altLang="en-US" sz="2800" dirty="0">
                <a:solidFill>
                  <a:srgbClr val="0070C0"/>
                </a:solidFill>
              </a:rPr>
              <a:t>LEGALLY</a:t>
            </a:r>
            <a:br>
              <a:rPr lang="en-US" altLang="en-US" sz="2800" dirty="0"/>
            </a:br>
            <a:r>
              <a:rPr lang="en-US" altLang="en-US" sz="2800" dirty="0"/>
              <a:t>                                </a:t>
            </a:r>
            <a:r>
              <a:rPr lang="en-US" altLang="en-US" sz="2800" dirty="0">
                <a:solidFill>
                  <a:srgbClr val="00B050"/>
                </a:solidFill>
              </a:rPr>
              <a:t>SAFELY</a:t>
            </a:r>
            <a:r>
              <a:rPr lang="en-US" altLang="en-US" sz="2800" dirty="0"/>
              <a:t>     by</a:t>
            </a:r>
            <a:br>
              <a:rPr lang="en-US" altLang="en-US" sz="2800" dirty="0"/>
            </a:br>
            <a:r>
              <a:rPr lang="en-US" altLang="en-US" sz="2800" dirty="0"/>
              <a:t>- sewer</a:t>
            </a:r>
            <a:br>
              <a:rPr lang="en-US" altLang="en-US" sz="2800" dirty="0"/>
            </a:br>
            <a:r>
              <a:rPr lang="en-US" altLang="en-US" sz="2800" dirty="0"/>
              <a:t>- garbage</a:t>
            </a:r>
            <a:br>
              <a:rPr lang="en-US" altLang="en-US" sz="2800" dirty="0"/>
            </a:br>
            <a:r>
              <a:rPr lang="en-US" altLang="en-US" sz="2800" dirty="0"/>
              <a:t>- waste collection service</a:t>
            </a:r>
          </a:p>
        </p:txBody>
      </p:sp>
    </p:spTree>
    <p:extLst>
      <p:ext uri="{BB962C8B-B14F-4D97-AF65-F5344CB8AC3E}">
        <p14:creationId xmlns:p14="http://schemas.microsoft.com/office/powerpoint/2010/main" val="1281184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5FF9014-EA25-4C48-9DD1-252B1CE92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116632"/>
            <a:ext cx="6475040" cy="8382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Chemical wastes in schools</a:t>
            </a:r>
          </a:p>
        </p:txBody>
      </p:sp>
      <p:sp>
        <p:nvSpPr>
          <p:cNvPr id="16386" name="Rectangle 36">
            <a:extLst>
              <a:ext uri="{FF2B5EF4-FFF2-40B4-BE49-F238E27FC236}">
                <a16:creationId xmlns:a16="http://schemas.microsoft.com/office/drawing/2014/main" id="{3FDBBCE4-D305-404F-8A36-DD60352DB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6" y="980419"/>
            <a:ext cx="7448872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AU" altLang="en-US" dirty="0"/>
              <a:t>Aqueous liquid wastes</a:t>
            </a:r>
          </a:p>
          <a:p>
            <a:r>
              <a:rPr lang="en-AU" altLang="en-US" dirty="0"/>
              <a:t>•  dissolved salts</a:t>
            </a:r>
          </a:p>
          <a:p>
            <a:r>
              <a:rPr lang="en-AU" altLang="en-US" dirty="0"/>
              <a:t>•  acidic or basic</a:t>
            </a:r>
          </a:p>
          <a:p>
            <a:r>
              <a:rPr lang="en-AU" altLang="en-US" dirty="0"/>
              <a:t>•  suspended particles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Water-miscible organic wastes</a:t>
            </a:r>
          </a:p>
          <a:p>
            <a:pPr>
              <a:buFontTx/>
              <a:buChar char="•"/>
            </a:pPr>
            <a:r>
              <a:rPr lang="en-US" altLang="en-US" dirty="0"/>
              <a:t> alcohols, e.g. methylated spirits</a:t>
            </a:r>
          </a:p>
          <a:p>
            <a:pPr>
              <a:buFontTx/>
              <a:buChar char="•"/>
            </a:pPr>
            <a:r>
              <a:rPr lang="en-US" altLang="en-US" dirty="0"/>
              <a:t> ketones, e.g. acetone</a:t>
            </a:r>
          </a:p>
          <a:p>
            <a:endParaRPr lang="en-US" altLang="en-US" dirty="0"/>
          </a:p>
          <a:p>
            <a:r>
              <a:rPr lang="en-US" altLang="en-US" dirty="0"/>
              <a:t>Water-immiscible organic wastes</a:t>
            </a:r>
          </a:p>
          <a:p>
            <a:r>
              <a:rPr lang="en-US" altLang="en-US" dirty="0"/>
              <a:t>• hydrocarbons, e.g. hexane, kerosene</a:t>
            </a:r>
          </a:p>
          <a:p>
            <a:r>
              <a:rPr lang="en-US" altLang="en-US" dirty="0"/>
              <a:t>• special chemicals, mostly for organic chemistry</a:t>
            </a:r>
          </a:p>
          <a:p>
            <a:endParaRPr lang="en-US" altLang="en-US" dirty="0"/>
          </a:p>
          <a:p>
            <a:r>
              <a:rPr lang="en-US" altLang="en-US" dirty="0"/>
              <a:t>Solid wastes</a:t>
            </a:r>
          </a:p>
          <a:p>
            <a:r>
              <a:rPr lang="en-US" altLang="en-US" dirty="0"/>
              <a:t>• precipitates, e.g. BaSO</a:t>
            </a:r>
            <a:r>
              <a:rPr lang="en-US" altLang="en-US" baseline="-25000" dirty="0"/>
              <a:t>4</a:t>
            </a:r>
            <a:r>
              <a:rPr lang="en-US" altLang="en-US" dirty="0"/>
              <a:t>, Fe oxides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9D43B6-3CE1-2F4B-8E56-D7819D749983}"/>
              </a:ext>
            </a:extLst>
          </p:cNvPr>
          <p:cNvSpPr txBox="1"/>
          <p:nvPr/>
        </p:nvSpPr>
        <p:spPr>
          <a:xfrm>
            <a:off x="467544" y="836712"/>
            <a:ext cx="11521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>
                <a:solidFill>
                  <a:srgbClr val="FF0000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561071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6">
            <a:extLst>
              <a:ext uri="{FF2B5EF4-FFF2-40B4-BE49-F238E27FC236}">
                <a16:creationId xmlns:a16="http://schemas.microsoft.com/office/drawing/2014/main" id="{DFC8D36E-5AE0-1146-B93C-FB52FC4232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1720" y="404664"/>
            <a:ext cx="5208240" cy="76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dirty="0"/>
              <a:t>Problems in the sewer!</a:t>
            </a:r>
          </a:p>
        </p:txBody>
      </p:sp>
      <p:sp>
        <p:nvSpPr>
          <p:cNvPr id="18434" name="Rectangle 7">
            <a:extLst>
              <a:ext uri="{FF2B5EF4-FFF2-40B4-BE49-F238E27FC236}">
                <a16:creationId xmlns:a16="http://schemas.microsoft.com/office/drawing/2014/main" id="{3F1FE15F-C1D0-D24D-8CAB-CEB64B13A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341438"/>
            <a:ext cx="7453064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dirty="0"/>
              <a:t>• toxic metals</a:t>
            </a:r>
          </a:p>
          <a:p>
            <a:r>
              <a:rPr lang="en-US" altLang="en-US" sz="2800" dirty="0"/>
              <a:t>	e.g. </a:t>
            </a:r>
            <a:r>
              <a:rPr lang="en-US" altLang="en-US" sz="2800" dirty="0">
                <a:solidFill>
                  <a:srgbClr val="C00000"/>
                </a:solidFill>
              </a:rPr>
              <a:t>Hg, Cd, </a:t>
            </a:r>
            <a:r>
              <a:rPr lang="en-US" altLang="en-US" sz="2800" dirty="0" err="1">
                <a:solidFill>
                  <a:srgbClr val="C00000"/>
                </a:solidFill>
              </a:rPr>
              <a:t>Pb</a:t>
            </a:r>
            <a:r>
              <a:rPr lang="en-US" altLang="en-US" sz="2800" dirty="0">
                <a:solidFill>
                  <a:srgbClr val="C00000"/>
                </a:solidFill>
              </a:rPr>
              <a:t>, As, . . . VERY BAD</a:t>
            </a:r>
            <a:br>
              <a:rPr lang="en-US" altLang="en-US" sz="2800" dirty="0"/>
            </a:br>
            <a:r>
              <a:rPr lang="en-US" altLang="en-US" sz="2800" dirty="0"/>
              <a:t>                </a:t>
            </a:r>
            <a:r>
              <a:rPr lang="en-US" altLang="en-US" sz="2800" dirty="0">
                <a:solidFill>
                  <a:srgbClr val="FF0000"/>
                </a:solidFill>
              </a:rPr>
              <a:t>Cu, Ni, Co, . . .         BAD</a:t>
            </a:r>
            <a:br>
              <a:rPr lang="en-US" altLang="en-US" sz="2800" dirty="0"/>
            </a:br>
            <a:r>
              <a:rPr lang="en-US" altLang="en-US" sz="2800" dirty="0"/>
              <a:t>                since contaminate sludge $$$</a:t>
            </a:r>
          </a:p>
          <a:p>
            <a:r>
              <a:rPr lang="en-US" altLang="en-US" sz="2800" dirty="0"/>
              <a:t>• toxic persistent organic chemicals</a:t>
            </a:r>
          </a:p>
          <a:p>
            <a:r>
              <a:rPr lang="en-US" altLang="en-US" sz="2800" dirty="0"/>
              <a:t>	e.g. pesticides</a:t>
            </a:r>
            <a:br>
              <a:rPr lang="en-US" altLang="en-US" sz="2800" dirty="0"/>
            </a:br>
            <a:r>
              <a:rPr lang="en-US" altLang="en-US" sz="2800" dirty="0"/>
              <a:t>                since contaminate sludge $$$</a:t>
            </a:r>
          </a:p>
          <a:p>
            <a:r>
              <a:rPr lang="en-US" altLang="en-US" sz="2800" dirty="0"/>
              <a:t>• highly acidic/alkaline liquids</a:t>
            </a:r>
            <a:br>
              <a:rPr lang="en-US" altLang="en-US" sz="2800" dirty="0"/>
            </a:br>
            <a:r>
              <a:rPr lang="en-US" altLang="en-US" sz="2800" dirty="0"/>
              <a:t>                since may damage pipes</a:t>
            </a:r>
          </a:p>
          <a:p>
            <a:r>
              <a:rPr lang="en-US" altLang="en-US" sz="2800" dirty="0"/>
              <a:t>• flammable liquids (water-immiscible)</a:t>
            </a:r>
            <a:br>
              <a:rPr lang="en-US" altLang="en-US" sz="2800" dirty="0"/>
            </a:br>
            <a:r>
              <a:rPr lang="en-US" altLang="en-US" sz="2800" dirty="0"/>
              <a:t>                </a:t>
            </a:r>
            <a:r>
              <a:rPr lang="en-US" altLang="en-US" sz="2800" dirty="0">
                <a:solidFill>
                  <a:srgbClr val="FF0000"/>
                </a:solidFill>
              </a:rPr>
              <a:t>since may cause an explosion!</a:t>
            </a:r>
          </a:p>
          <a:p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5473210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64312</TotalTime>
  <Words>1053</Words>
  <Application>Microsoft Macintosh PowerPoint</Application>
  <PresentationFormat>On-screen Show (4:3)</PresentationFormat>
  <Paragraphs>154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Blank Presentation</vt:lpstr>
      <vt:lpstr>Disposal of Chemical Wastes</vt:lpstr>
      <vt:lpstr>The law</vt:lpstr>
      <vt:lpstr>Disposal advice</vt:lpstr>
      <vt:lpstr>RiskAssess Advice</vt:lpstr>
      <vt:lpstr>PowerPoint Presentation</vt:lpstr>
      <vt:lpstr>Chemical Disposal</vt:lpstr>
      <vt:lpstr>The improvement process</vt:lpstr>
      <vt:lpstr>Chemical wastes in schools</vt:lpstr>
      <vt:lpstr>PowerPoint Presentation</vt:lpstr>
      <vt:lpstr>PowerPoint Presentation</vt:lpstr>
      <vt:lpstr>Estimation of “safe” quantities*</vt:lpstr>
      <vt:lpstr>Tabulation and calculation</vt:lpstr>
      <vt:lpstr>Organic liquid wastes</vt:lpstr>
      <vt:lpstr>Waste processing</vt:lpstr>
      <vt:lpstr>Solid wastes</vt:lpstr>
      <vt:lpstr>Labelling and storage of wastes</vt:lpstr>
      <vt:lpstr>Purpose of disposal advice</vt:lpstr>
      <vt:lpstr>DEMONSTRATION</vt:lpstr>
    </vt:vector>
  </TitlesOfParts>
  <Company>CEIC UNSW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assessment and control of risks</dc:title>
  <dc:creator>Phillip Crisp</dc:creator>
  <cp:lastModifiedBy>James Crisp</cp:lastModifiedBy>
  <cp:revision>259</cp:revision>
  <cp:lastPrinted>2018-11-12T23:49:24Z</cp:lastPrinted>
  <dcterms:created xsi:type="dcterms:W3CDTF">2008-09-14T02:46:40Z</dcterms:created>
  <dcterms:modified xsi:type="dcterms:W3CDTF">2022-10-11T08:31:31Z</dcterms:modified>
</cp:coreProperties>
</file>