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95" r:id="rId4"/>
    <p:sldId id="270" r:id="rId5"/>
    <p:sldId id="296" r:id="rId6"/>
    <p:sldId id="323" r:id="rId7"/>
    <p:sldId id="317" r:id="rId8"/>
    <p:sldId id="288" r:id="rId9"/>
    <p:sldId id="319" r:id="rId10"/>
    <p:sldId id="320" r:id="rId11"/>
    <p:sldId id="322" r:id="rId12"/>
    <p:sldId id="321" r:id="rId13"/>
    <p:sldId id="300" r:id="rId14"/>
    <p:sldId id="301" r:id="rId15"/>
    <p:sldId id="318" r:id="rId16"/>
    <p:sldId id="25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88149"/>
  </p:normalViewPr>
  <p:slideViewPr>
    <p:cSldViewPr>
      <p:cViewPr varScale="1">
        <p:scale>
          <a:sx n="115" d="100"/>
          <a:sy n="115" d="100"/>
        </p:scale>
        <p:origin x="2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who uses RA at </a:t>
            </a:r>
            <a:r>
              <a:rPr lang="en-US"/>
              <a:t>their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2981128-7EB3-9E76-D834-E9C0D2EB5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A0902E-22CA-524C-ADB7-107995DCE22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02B17E0-ED32-4C97-5950-686CFFD64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A43C19A-716A-E854-2569-D7F5B3CA2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9158C2E-AE46-ABE4-1EC4-AAC9FCD95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602FEA-F9B1-DE44-B702-03729D130C8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478BE0C-96B9-DA24-24D5-22D547E90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3D0D301-AD39-CB86-A052-429E8C49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9F64BDB-D84F-5A13-1EBA-98325CB0F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20E53-0505-2648-A61F-2B51289A1CD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489D10E-1E2F-6B8D-EC4E-FC5D5EE33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E1F0D5C-88F6-2A93-9F24-4463E30AA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up for usage of each. If some non RA users, show very quick doing a RA before the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setting too in tools!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Doing RA and seeing in scheduling, modifiable copy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9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Understanding </a:t>
            </a:r>
            <a:r>
              <a:rPr lang="en-US" altLang="en-US" dirty="0" err="1"/>
              <a:t>RiskAssess</a:t>
            </a:r>
            <a:r>
              <a:rPr lang="en-US" altLang="en-US" dirty="0"/>
              <a:t> and using it effectively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FE228-6F37-7C4C-5000-798ECD1E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772400" cy="2625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5EC48-AD2E-5D3E-2ED3-4B44A466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93096"/>
            <a:ext cx="7772400" cy="75731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62CA3F2A-BE94-1F35-FB51-C577BFCDBD94}"/>
              </a:ext>
            </a:extLst>
          </p:cNvPr>
          <p:cNvSpPr/>
          <p:nvPr/>
        </p:nvSpPr>
        <p:spPr bwMode="auto">
          <a:xfrm rot="9273670">
            <a:off x="4539873" y="145058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86750C2-E71C-7C0F-99F0-6B514DD8A6AD}"/>
              </a:ext>
            </a:extLst>
          </p:cNvPr>
          <p:cNvSpPr/>
          <p:nvPr/>
        </p:nvSpPr>
        <p:spPr bwMode="auto">
          <a:xfrm rot="5400000">
            <a:off x="3128533" y="4080379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0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952E719-02F0-7773-50AF-A74885BE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80" y="4070624"/>
            <a:ext cx="7772400" cy="181382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301FC29-43CF-DA7F-9BF7-67DA1F40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6632"/>
            <a:ext cx="6120680" cy="2897979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1680CA0D-6382-F697-0113-BCCADA45515A}"/>
              </a:ext>
            </a:extLst>
          </p:cNvPr>
          <p:cNvSpPr/>
          <p:nvPr/>
        </p:nvSpPr>
        <p:spPr bwMode="auto">
          <a:xfrm rot="19550495">
            <a:off x="5215233" y="72859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70E318-FA65-DADC-1736-131CE2D90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91796"/>
            <a:ext cx="3602541" cy="3096344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99542316-29E2-1BFB-D41D-FD932E583E02}"/>
              </a:ext>
            </a:extLst>
          </p:cNvPr>
          <p:cNvSpPr/>
          <p:nvPr/>
        </p:nvSpPr>
        <p:spPr bwMode="auto">
          <a:xfrm rot="5400000">
            <a:off x="3654926" y="3697654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D881C49-AE5D-35E9-4B3C-0AC5E9265404}"/>
              </a:ext>
            </a:extLst>
          </p:cNvPr>
          <p:cNvSpPr/>
          <p:nvPr/>
        </p:nvSpPr>
        <p:spPr bwMode="auto">
          <a:xfrm rot="8478028">
            <a:off x="5042167" y="5758668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BEC522-FF63-C9D1-777F-BEBA02CC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50850"/>
            <a:ext cx="6985000" cy="59563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3CACE4B5-F171-E2C3-9D0D-5AA4FBA0195F}"/>
              </a:ext>
            </a:extLst>
          </p:cNvPr>
          <p:cNvSpPr/>
          <p:nvPr/>
        </p:nvSpPr>
        <p:spPr bwMode="auto">
          <a:xfrm rot="5400000">
            <a:off x="6620922" y="2316183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001815B-70E8-C392-017A-5DDF2C690EB1}"/>
              </a:ext>
            </a:extLst>
          </p:cNvPr>
          <p:cNvSpPr/>
          <p:nvPr/>
        </p:nvSpPr>
        <p:spPr bwMode="auto">
          <a:xfrm rot="5400000">
            <a:off x="6620923" y="2619120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74B6CBB-F9DB-F946-C161-CADABF2F4E01}"/>
              </a:ext>
            </a:extLst>
          </p:cNvPr>
          <p:cNvSpPr/>
          <p:nvPr/>
        </p:nvSpPr>
        <p:spPr bwMode="auto">
          <a:xfrm rot="5400000">
            <a:off x="6620923" y="2922057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9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3DBBDD-75D0-D132-28E9-993B123D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0"/>
            <a:ext cx="768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FA45A-D5DF-704B-B89A-CE9A5B1B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3" y="0"/>
            <a:ext cx="790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398423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683865"/>
            <a:ext cx="4392488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icons, </a:t>
            </a:r>
            <a:r>
              <a:rPr lang="en-AU" altLang="en-US" sz="2000" dirty="0" err="1"/>
              <a:t>hcl</a:t>
            </a:r>
            <a:r>
              <a:rPr lang="en-AU" altLang="en-US" sz="2000" dirty="0"/>
              <a:t>, part name,</a:t>
            </a:r>
            <a:r>
              <a:rPr lang="en-AU" sz="2000" dirty="0"/>
              <a:t> day/month,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click banner, links, hot links, delete,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Best RAs, </a:t>
            </a:r>
            <a:r>
              <a:rPr lang="en-AU" sz="2000" dirty="0"/>
              <a:t>search on less, # &amp; sort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Excel/csv, any dates, last week,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search, no# </a:t>
            </a:r>
            <a:r>
              <a:rPr lang="en-AU" sz="2000" dirty="0" err="1"/>
              <a:t>pracs</a:t>
            </a:r>
            <a:r>
              <a:rPr lang="en-AU" sz="2000" dirty="0"/>
              <a:t>, prep notes,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double booking, lodged 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usage, invoice,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backup system, defaults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resources, </a:t>
            </a:r>
            <a:r>
              <a:rPr lang="en-AU" sz="2000" dirty="0" err="1"/>
              <a:t>faq</a:t>
            </a:r>
            <a:r>
              <a:rPr lang="en-AU" sz="2000" dirty="0"/>
              <a:t>, eBook,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videos, libraries: </a:t>
            </a:r>
            <a:r>
              <a:rPr lang="en-AU" sz="2000" dirty="0" err="1"/>
              <a:t>Stile+EP+Edrolo</a:t>
            </a: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684716"/>
            <a:ext cx="3974976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multiple chemicals on sheet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free text, biohazard symbol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reschedule, archive risk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assessments, annual review,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tech-only RAs, review notes,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kern="0" dirty="0"/>
              <a:t>high/extreme: 3 signatures, list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multiple </a:t>
            </a:r>
            <a:r>
              <a:rPr lang="en-AU" sz="2000" kern="0" dirty="0" err="1"/>
              <a:t>prac</a:t>
            </a:r>
            <a:r>
              <a:rPr lang="en-AU" sz="2000" kern="0" dirty="0"/>
              <a:t>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779A7-7D28-0546-8E74-6FFD564429E6}"/>
              </a:ext>
            </a:extLst>
          </p:cNvPr>
          <p:cNvSpPr txBox="1"/>
          <p:nvPr/>
        </p:nvSpPr>
        <p:spPr>
          <a:xfrm>
            <a:off x="-570016" y="2161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A039D66-44DA-F92E-CAB4-F32A75D0F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438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You should:</a:t>
            </a:r>
            <a:endParaRPr lang="en-US" altLang="en-US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D5DD26D-D520-F2CC-74DD-EED5E172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2057400" cy="2743200"/>
          </a:xfrm>
        </p:spPr>
        <p:txBody>
          <a:bodyPr/>
          <a:lstStyle/>
          <a:p>
            <a:pPr eaLnBrk="1" hangingPunct="1"/>
            <a:r>
              <a:rPr lang="en-US" altLang="en-US" sz="2000"/>
              <a:t>identify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assess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A0692041-DDEE-C5D8-143D-130322DC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risks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2AF9D810-61DC-255C-C23B-5720B8C3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617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Before:   Establish the context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After:      Monitor and review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Always:   Consult and communicate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F7099825-A50A-5BF1-72B0-0D63A825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Risk assessments must take into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allergies, </a:t>
            </a:r>
            <a:r>
              <a:rPr lang="en-US" altLang="en-US" sz="3000" dirty="0" err="1"/>
              <a:t>etc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Each class doing each experiment should be the subject of a separate risk assessment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law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CDA9594-B322-9D8C-6CDD-C9176F205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769" y="2552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CC31D56-F864-26BC-7B5A-15A28F0C9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6083"/>
            <a:ext cx="7772400" cy="4171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Severity (risk level) may be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Low</a:t>
            </a:r>
            <a:r>
              <a:rPr lang="en-US" altLang="en-US" dirty="0"/>
              <a:t>        </a:t>
            </a:r>
            <a:r>
              <a:rPr lang="en-US" altLang="en-US" dirty="0">
                <a:solidFill>
                  <a:srgbClr val="FFC000"/>
                </a:solidFill>
              </a:rPr>
              <a:t>Medium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FF0000"/>
                </a:solidFill>
              </a:rPr>
              <a:t>High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C00000"/>
                </a:solidFill>
              </a:rPr>
              <a:t>Extreme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DBB93C-D2B4-557E-1328-14470901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98" y="5445224"/>
            <a:ext cx="7272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AU 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dirty="0">
                <a:solidFill>
                  <a:srgbClr val="3366FF"/>
                </a:solidFill>
              </a:rPr>
              <a:t>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1DD0E6C-167F-3C91-A4A9-815690BE2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AB9EB4-6137-88B4-3E59-4E639CF3EE0B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E1278-BF11-13AC-860D-064A3F7A13F2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0BDCEF-8958-FCB4-CB39-857D76B295D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EB58A-0F35-63A8-999A-A7133F7F600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8" name="Rectangle 2">
            <a:extLst>
              <a:ext uri="{FF2B5EF4-FFF2-40B4-BE49-F238E27FC236}">
                <a16:creationId xmlns:a16="http://schemas.microsoft.com/office/drawing/2014/main" id="{D2041C63-7FED-0E8E-BFDE-6BF76C3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8A5E3200-54C5-8031-8E7C-844B824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CA589636-B210-C837-1AB0-B738BD9A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F3E11655-D9B0-A6CF-EA70-9EBE41C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31F9D-969F-B49F-92FB-92B057A9428B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D14A1B-E15A-0968-6DCA-7864A758BD00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9FC19C-0CE4-F65B-B38B-D8892A2FDB1F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168C4B-61B4-8D63-AFE8-B743CD593BB9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E385F-7FD9-F0A8-879D-9D2E742E4FD0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1A24D8-19E1-A16A-087B-7532F06FB242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88" name="Rectangle 2">
            <a:extLst>
              <a:ext uri="{FF2B5EF4-FFF2-40B4-BE49-F238E27FC236}">
                <a16:creationId xmlns:a16="http://schemas.microsoft.com/office/drawing/2014/main" id="{5D3977B7-5B59-AFB6-8CDA-E093F1F1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2400 schools</a:t>
            </a:r>
            <a:br>
              <a:rPr lang="en-US" altLang="en-US" sz="2400" dirty="0"/>
            </a:br>
            <a:r>
              <a:rPr lang="en-US" altLang="en-US" sz="2400" dirty="0"/>
              <a:t>VIC: 571 (97%)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560 schools</a:t>
            </a:r>
            <a:br>
              <a:rPr lang="en-US" altLang="en-US" sz="2400" kern="0" dirty="0"/>
            </a:br>
            <a:r>
              <a:rPr lang="en-US" altLang="en-US" sz="2400" kern="0" dirty="0"/>
              <a:t>VIC: 163 (27%)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190 schools</a:t>
            </a:r>
            <a:br>
              <a:rPr lang="en-US" altLang="en-US" sz="2400" kern="0" dirty="0"/>
            </a:br>
            <a:r>
              <a:rPr lang="en-US" altLang="en-US" sz="2400" kern="0" dirty="0"/>
              <a:t>VIC: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30 schools</a:t>
            </a:r>
            <a:br>
              <a:rPr lang="en-US" altLang="en-US" sz="2400" kern="0" dirty="0"/>
            </a:br>
            <a:r>
              <a:rPr lang="en-US" altLang="en-US" sz="2400" kern="0" dirty="0"/>
              <a:t>VIC: 5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New Features</a:t>
            </a:r>
          </a:p>
        </p:txBody>
      </p:sp>
    </p:spTree>
    <p:extLst>
      <p:ext uri="{BB962C8B-B14F-4D97-AF65-F5344CB8AC3E}">
        <p14:creationId xmlns:p14="http://schemas.microsoft.com/office/powerpoint/2010/main" val="280625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36712" y="476672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Disposal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148961"/>
            <a:ext cx="8497887" cy="1584176"/>
          </a:xfrm>
        </p:spPr>
        <p:txBody>
          <a:bodyPr/>
          <a:lstStyle/>
          <a:p>
            <a:r>
              <a:rPr lang="en-US" altLang="en-US" sz="2400" dirty="0"/>
              <a:t>Most recent advance in </a:t>
            </a:r>
            <a:r>
              <a:rPr lang="en-US" altLang="en-US" sz="2400" dirty="0" err="1"/>
              <a:t>RiskAssess</a:t>
            </a:r>
            <a:endParaRPr lang="en-US" altLang="en-US" sz="2400" dirty="0"/>
          </a:p>
          <a:p>
            <a:r>
              <a:rPr lang="en-US" altLang="en-US" sz="2400" dirty="0"/>
              <a:t>Advice for all 3000 chemicals and solutions</a:t>
            </a:r>
          </a:p>
          <a:p>
            <a:r>
              <a:rPr lang="en-US" altLang="en-US" sz="2400" dirty="0"/>
              <a:t>Guide to disposal and waste container details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D67C5-B853-3743-9505-B0608D9D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3140968"/>
            <a:ext cx="8893175" cy="30786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17B53C-27B5-2237-B67F-1789F784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22" y="646106"/>
            <a:ext cx="7665933" cy="2808312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4BEFBB-64B0-5D61-53F0-D4D69292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22" y="4149080"/>
            <a:ext cx="6477000" cy="1930400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FA4D06CE-EA8A-AE10-F3BC-90DC0AB9B349}"/>
              </a:ext>
            </a:extLst>
          </p:cNvPr>
          <p:cNvSpPr/>
          <p:nvPr/>
        </p:nvSpPr>
        <p:spPr bwMode="auto">
          <a:xfrm rot="14201772">
            <a:off x="500662" y="5009260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642879C-A0FD-595C-C4C2-7FF6AEECDFB6}"/>
              </a:ext>
            </a:extLst>
          </p:cNvPr>
          <p:cNvSpPr/>
          <p:nvPr/>
        </p:nvSpPr>
        <p:spPr bwMode="auto">
          <a:xfrm rot="5400000">
            <a:off x="6440901" y="69600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437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77060</TotalTime>
  <Words>454</Words>
  <Application>Microsoft Macintosh PowerPoint</Application>
  <PresentationFormat>On-screen Show (4:3)</PresentationFormat>
  <Paragraphs>106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Blank Presentation</vt:lpstr>
      <vt:lpstr>Understanding RiskAssess and using it effectively</vt:lpstr>
      <vt:lpstr>You should:</vt:lpstr>
      <vt:lpstr>The law</vt:lpstr>
      <vt:lpstr>Risk assessment</vt:lpstr>
      <vt:lpstr>Assess risks</vt:lpstr>
      <vt:lpstr>2400 schools VIC: 571 (97%)</vt:lpstr>
      <vt:lpstr>New Features</vt:lpstr>
      <vt:lpstr>Disposal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&amp; Tricks</vt:lpstr>
      <vt:lpstr>Menu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305</cp:revision>
  <cp:lastPrinted>2022-06-20T07:40:14Z</cp:lastPrinted>
  <dcterms:created xsi:type="dcterms:W3CDTF">2008-09-14T02:46:40Z</dcterms:created>
  <dcterms:modified xsi:type="dcterms:W3CDTF">2022-10-29T21:40:53Z</dcterms:modified>
</cp:coreProperties>
</file>