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332" r:id="rId4"/>
    <p:sldId id="334" r:id="rId5"/>
    <p:sldId id="335" r:id="rId6"/>
    <p:sldId id="336" r:id="rId7"/>
    <p:sldId id="340" r:id="rId8"/>
    <p:sldId id="302" r:id="rId9"/>
    <p:sldId id="324" r:id="rId10"/>
    <p:sldId id="304" r:id="rId11"/>
    <p:sldId id="292" r:id="rId12"/>
    <p:sldId id="306" r:id="rId13"/>
    <p:sldId id="293" r:id="rId14"/>
    <p:sldId id="291" r:id="rId15"/>
    <p:sldId id="284" r:id="rId16"/>
    <p:sldId id="287" r:id="rId17"/>
    <p:sldId id="329" r:id="rId18"/>
    <p:sldId id="331" r:id="rId19"/>
    <p:sldId id="298" r:id="rId20"/>
    <p:sldId id="301" r:id="rId21"/>
    <p:sldId id="31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06"/>
    <p:restoredTop sz="65113" autoAdjust="0"/>
  </p:normalViewPr>
  <p:slideViewPr>
    <p:cSldViewPr>
      <p:cViewPr varScale="1">
        <p:scale>
          <a:sx n="83" d="100"/>
          <a:sy n="83" d="100"/>
        </p:scale>
        <p:origin x="3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9" d="100"/>
          <a:sy n="149" d="100"/>
        </p:scale>
        <p:origin x="37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226DD-9812-2B4E-A1DE-0E1E7AF5B4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8F9D3-DC34-5A45-9134-D3671DCE5B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27B5-EF43-1748-8099-90780B2BA0B4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E540D2-6B7F-AD46-92F5-F2A37B96EE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6339-8B75-1D46-8B18-2C4591E489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26477-6D92-754D-B3A5-6115F36AB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29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A8F0A-C154-5446-A3A8-D3AD5C3C73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98325-583C-DD45-A6A7-76152ED35D0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FF5FAA-2772-274C-A6DB-6BB1437F242C}" type="datetimeFigureOut">
              <a:rPr lang="en-US" altLang="en-US"/>
              <a:pPr/>
              <a:t>11/6/24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247FBC0-A0AB-4943-BDBC-AD24A140B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8B6DAD-1371-3445-BDEE-2ADB438E0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1EDC7-7EBB-B144-8EAB-5543D4C6F1A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8DF6-7088-B747-A3D2-B37FC3E6E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647BC6-3C73-3145-BA02-0050B84394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304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39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66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69F88542-BC9E-6747-84A5-7AC9F36A1D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98ECA31-DF4D-834B-8D65-D0AACA2EA18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857EB07-2A5F-134C-813A-339AA9B686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CAB3400-1971-384E-B1BF-32518AE69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703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55566ACE-9453-8C4F-B2BC-40B1F1FEC1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40FA27-E7B5-154F-8206-F1FFEE06EBC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1BAA3B11-54DF-B34A-830C-961F9A3C6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63499F-D854-584A-9517-C5B279CB0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A15C84D1-D32B-4D4C-8A49-26ECEC0FE4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ABE56EA-3E25-4B4E-B9AA-313CCBA9588D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1801D05-7D1D-884D-912D-CF85D38BF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905C9454-3041-2941-9009-20ED057616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865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04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073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7114972C-3027-1D42-8005-CC4ABEA07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3246E8-F7BA-A649-88D0-BBF3E7376441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D6872962-F50E-1D44-AAEC-9CF1A67C86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D360BF64-C68F-7143-9EDA-F1C48D3CC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7F9FAEE8-E9FF-7F47-8C82-EB68875965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F70BD3-8B30-754F-A970-1F7DD7C26F1C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ACB7B52F-F30F-774D-9581-125F4EDE01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71C78F5-124E-4B4A-8DDE-FE40288FA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ED524E0-4301-CC49-8045-123A48961C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664860C4-BEC3-734D-B2C2-C871A041A5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2D67E45-2319-734F-A596-8BFB251CB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D152A16-8688-A44F-A61A-685E2DBB75B0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7851E-BAA8-2A40-553C-6DBFA9BD6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ED346F5-FCD7-C168-223A-43A96A5D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C177A8BB-5D6E-3CF2-F990-17335E4D8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CD6A702-BC61-C1AB-0F61-E1A29F5DF2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7076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8CAD5-1258-0154-727E-C5F2A3BFD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0A33847-4916-FB26-BDD2-5E68151230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EE5A7BD-DE52-D323-6A03-A70B13C50A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3A096E3-09C3-F9A5-F818-522008557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615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8DDE-8E7C-0DF4-8ECC-7E5DA0E62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AD91E42F-0223-3741-81F0-8D4B9857A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91B004-915D-0445-B190-9984DC1F5300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30559AF9-E4FF-0462-8283-565441183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18C37A7-1E29-2FB4-281D-CDA594C24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8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5797E2-5049-544C-A39C-18B4A26D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47E86A-C2D1-B344-8281-28451EE0C109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04B3609-4F25-C046-B8BE-5B0ACE817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5EC850-085B-B04E-8C99-50CBE8365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B5797E2-5049-544C-A39C-18B4A26DF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47E86A-C2D1-B344-8281-28451EE0C10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04B3609-4F25-C046-B8BE-5B0ACE817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25EC850-085B-B04E-8C99-50CBE8365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0492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47BC6-3C73-3145-BA02-0050B843940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05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D4D45-94DD-3145-B909-6D9D8C7BC1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B4A56F-5B2D-704D-8F54-BCFCE10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6D784AD-749B-254E-960C-3516A096B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16EAFD-2024-B54E-817B-948B1C00E3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F9EAF2-D03D-C344-A667-E78103780A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10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ACB066-1675-D744-875A-6BAD5005D3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32B139-AC3C-0C43-B5E6-F0869D251E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90187C-A592-984F-B460-931480A1C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24F9-EB3C-3F44-990C-2204182D4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978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869687-BEB4-904A-894B-3FE8C8506A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B9377E-A4D5-D548-886F-F4D7E7A0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A3A446-4211-214E-BACC-3E3C85150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6C639-528F-BB4A-92D1-320037AD8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61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24FC90-C670-7346-AD06-5C73E65581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29170B-DEE0-3D42-8568-70BF9DF939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70FE43-DE6D-D942-9A35-1614471A7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801A7-947B-764D-9A3F-AB78F01E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9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AF9BC3-1233-954E-AF91-128063AEE7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D3508-D567-5E46-B856-F9CB27AEB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120B5-1903-A949-B457-94BB9B3CFE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9E4691-2540-E24B-89C7-0972AB038A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673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2EAEF-C45B-5249-BF98-91148ABB7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E1E391-704C-9C41-951F-26CBD8ED0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ADD4CC-BD7A-1A4F-A14A-80F6BCDC4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6C8FA-F99F-164A-B738-94BFAAA38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821786-8695-BB41-AB96-C95514B82D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CFFE8-CB1A-FD47-BF8C-606EDD02D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50CB3-9CD3-9042-BB7B-CA6A08553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00673-B0AD-F14C-841B-59763523D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5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8DD24A-128B-DB49-A22C-3BFE716C9F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972EFB-0A8D-BC4E-8BA1-8DF7FD3B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B6C6B79-6E6F-8E4C-B5E3-4797BFE54D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AE207-52F0-FD48-AAEC-2A9D3632F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98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027363-DB29-AA4F-8020-666ACFFDF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90890A-229D-2B45-97C7-AE95023457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1CC3DA1-1644-1B47-8BC5-293D1D401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CCD49-B52C-484C-AC63-4C2FD2DA2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43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143BFF-A5C9-0D42-805E-30FC8EC16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A0162-B359-5541-A324-3C46EE5A61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AD994-EF47-BC4D-8871-EAF8969541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6172B3-7BD3-7846-A4BD-70D982B98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440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92499-D774-8048-8BE0-052383564A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51682-83E4-094B-B33E-2113898C48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2BC2D-323B-3746-BE25-53E3E58BBC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20911-5625-9D4C-96A0-50FDC4AA8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06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E6E79C2-D38D-D149-98ED-4A303BBE60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01DF31C-B6E4-064E-B934-B24200D20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DB169F-F2B6-3248-BEE9-BF6A8A6009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C9A2360-0379-4647-B790-3C9CA8E3C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493218-65B8-5E4E-8365-45EB98E69A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83AECA-3522-C542-B76D-F6551233184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skassess.ca/info/new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42585A5C-670E-E94D-BBEE-50B1AD40AC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558608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Science Lab Dangers and Risk Assessment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E66C1E02-B6F0-F841-87CD-745AD919F1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76375" y="5157788"/>
            <a:ext cx="6400800" cy="850900"/>
          </a:xfrm>
        </p:spPr>
        <p:txBody>
          <a:bodyPr/>
          <a:lstStyle/>
          <a:p>
            <a:pPr eaLnBrk="1" hangingPunct="1"/>
            <a:r>
              <a:rPr lang="en-US" altLang="en-US" sz="3600"/>
              <a:t>Phillip Crisp and Eva Crisp</a:t>
            </a:r>
          </a:p>
        </p:txBody>
      </p:sp>
      <p:pic>
        <p:nvPicPr>
          <p:cNvPr id="14339" name="Picture 2" descr="burning_hair_medium.jpg">
            <a:extLst>
              <a:ext uri="{FF2B5EF4-FFF2-40B4-BE49-F238E27FC236}">
                <a16:creationId xmlns:a16="http://schemas.microsoft.com/office/drawing/2014/main" id="{AE781C3D-7938-8842-B0AA-0D91D8739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>
            <a:extLst>
              <a:ext uri="{FF2B5EF4-FFF2-40B4-BE49-F238E27FC236}">
                <a16:creationId xmlns:a16="http://schemas.microsoft.com/office/drawing/2014/main" id="{D7C8FDBA-CCCC-CE4B-A623-E8644D2FC2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981075"/>
            <a:ext cx="7772400" cy="547211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dirty="0"/>
              <a:t>Does </a:t>
            </a:r>
            <a:r>
              <a:rPr lang="en-US" altLang="en-US" sz="3600" dirty="0" err="1"/>
              <a:t>RiskAssess</a:t>
            </a:r>
            <a:r>
              <a:rPr lang="en-US" altLang="en-US" sz="3600" dirty="0"/>
              <a:t> work in Canada?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None/>
            </a:pPr>
            <a:r>
              <a:rPr lang="en-US" altLang="en-US" sz="3600" dirty="0"/>
              <a:t>60 schools</a:t>
            </a:r>
          </a:p>
          <a:p>
            <a:pPr marL="0" indent="0" algn="ctr">
              <a:buFontTx/>
              <a:buNone/>
            </a:pPr>
            <a:r>
              <a:rPr lang="en-US" altLang="en-US" sz="3600" dirty="0"/>
              <a:t>43,000 risk assessments </a:t>
            </a:r>
          </a:p>
          <a:p>
            <a:pPr marL="0" indent="0" algn="ctr">
              <a:buFontTx/>
              <a:buNone/>
            </a:pPr>
            <a:r>
              <a:rPr lang="en-US" altLang="en-US" sz="3600" dirty="0"/>
              <a:t>(including CBE schools for 12 years)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dirty="0"/>
          </a:p>
          <a:p>
            <a:pPr marL="0" indent="0" algn="ctr">
              <a:buFontTx/>
              <a:buNone/>
            </a:pPr>
            <a:r>
              <a:rPr lang="en-US" altLang="en-US" dirty="0"/>
              <a:t>6 schools Calgary/Red Deer/Edmonton</a:t>
            </a:r>
          </a:p>
          <a:p>
            <a:pPr marL="0" indent="0" algn="ctr">
              <a:buFontTx/>
              <a:buNone/>
            </a:pPr>
            <a:endParaRPr lang="en-US" altLang="en-US" sz="3600" dirty="0"/>
          </a:p>
          <a:p>
            <a:pPr marL="0" indent="0" algn="ctr">
              <a:buFontTx/>
              <a:buNone/>
            </a:pPr>
            <a:endParaRPr lang="en-US" altLang="en-US" sz="4800" dirty="0"/>
          </a:p>
          <a:p>
            <a:pPr marL="0" indent="0" algn="ctr">
              <a:buFontTx/>
              <a:buNone/>
            </a:pPr>
            <a:endParaRPr lang="en-US" alt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803A74EF-F487-7D49-BED5-D4ED6A739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1588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Logic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5B79B741-1DA1-8E4D-AD54-40F61A6700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1588" y="1313384"/>
            <a:ext cx="8305800" cy="54279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safety information customized for school labs:</a:t>
            </a:r>
            <a:br>
              <a:rPr lang="en-US" altLang="en-US" sz="3000" dirty="0"/>
            </a:br>
            <a:r>
              <a:rPr lang="en-US" altLang="en-US" sz="3000" dirty="0"/>
              <a:t>3500 chemicals and solutions</a:t>
            </a:r>
            <a:br>
              <a:rPr lang="en-US" altLang="en-US" sz="3000" dirty="0"/>
            </a:br>
            <a:r>
              <a:rPr lang="en-US" altLang="en-US" sz="3000" dirty="0"/>
              <a:t>2000 equipment items</a:t>
            </a:r>
            <a:br>
              <a:rPr lang="en-US" altLang="en-US" sz="3000" dirty="0"/>
            </a:br>
            <a:r>
              <a:rPr lang="en-US" altLang="en-US" sz="3000" dirty="0"/>
              <a:t>1500 biological items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initial assessment of inherent risk</a:t>
            </a:r>
            <a:br>
              <a:rPr lang="en-US" altLang="en-US" sz="2800" dirty="0"/>
            </a:br>
            <a:r>
              <a:rPr lang="en-US" altLang="en-US" sz="2800" dirty="0"/>
              <a:t>- if low, go to end</a:t>
            </a:r>
            <a:br>
              <a:rPr lang="en-US" altLang="en-US" sz="2800" dirty="0"/>
            </a:br>
            <a:r>
              <a:rPr lang="en-US" altLang="en-US" sz="2800" dirty="0"/>
              <a:t>- if medium or more, record control measures</a:t>
            </a:r>
            <a:br>
              <a:rPr lang="en-US" altLang="en-US" sz="2800" dirty="0"/>
            </a:br>
            <a:r>
              <a:rPr lang="en-US" altLang="en-US" sz="2800" dirty="0"/>
              <a:t>- if high or extreme, third reviewer required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labelling for WHMIS 2015 (for whole school)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chemical disposal advice (for whole school)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2800" dirty="0"/>
              <a:t>• learning resources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inexpensive ($350 per school campus per year)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7">
            <a:extLst>
              <a:ext uri="{FF2B5EF4-FFF2-40B4-BE49-F238E27FC236}">
                <a16:creationId xmlns:a16="http://schemas.microsoft.com/office/drawing/2014/main" id="{5177768B-1E67-A24C-AD7C-75233B16B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55675"/>
            <a:ext cx="3671887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D448ED-030D-FF43-A115-967528BCE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54" y="1052737"/>
            <a:ext cx="4810082" cy="52559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2E09F131-B542-1B49-8BAB-AE6956FFE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Details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8D6DD2D9-06A9-1649-8253-EED419E118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179513"/>
            <a:ext cx="8305800" cy="5334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access from school/home, fast and easy</a:t>
            </a:r>
          </a:p>
          <a:p>
            <a:pPr eaLnBrk="1" hangingPunct="1"/>
            <a:r>
              <a:rPr lang="en-US" altLang="en-US" sz="2800" dirty="0"/>
              <a:t>nothing to install on computer, tablet or phone</a:t>
            </a:r>
            <a:br>
              <a:rPr lang="en-US" altLang="en-US" sz="2800" dirty="0"/>
            </a:br>
            <a:r>
              <a:rPr lang="en-US" altLang="en-US" sz="2800" dirty="0"/>
              <a:t>(instant update)</a:t>
            </a:r>
          </a:p>
          <a:p>
            <a:pPr eaLnBrk="1" hangingPunct="1"/>
            <a:r>
              <a:rPr lang="en-US" altLang="en-US" sz="2800" dirty="0"/>
              <a:t>unlimited number of simultaneous users and risk assessments </a:t>
            </a:r>
          </a:p>
          <a:p>
            <a:pPr eaLnBrk="1" hangingPunct="1"/>
            <a:r>
              <a:rPr lang="en-US" altLang="en-US" sz="2800" dirty="0"/>
              <a:t>minimal data entry</a:t>
            </a:r>
          </a:p>
          <a:p>
            <a:pPr eaLnBrk="1" hangingPunct="1"/>
            <a:r>
              <a:rPr lang="en-US" altLang="en-US" sz="2800" dirty="0"/>
              <a:t>complements SDSs</a:t>
            </a:r>
          </a:p>
          <a:p>
            <a:pPr eaLnBrk="1" hangingPunct="1"/>
            <a:r>
              <a:rPr lang="en-US" altLang="en-US" sz="2800" dirty="0"/>
              <a:t>continuing input from science staff</a:t>
            </a:r>
          </a:p>
          <a:p>
            <a:pPr eaLnBrk="1" hangingPunct="1"/>
            <a:r>
              <a:rPr lang="en-US" altLang="en-US" sz="2800" dirty="0"/>
              <a:t>multiple backups of data &amp; backup server</a:t>
            </a:r>
          </a:p>
          <a:p>
            <a:pPr eaLnBrk="1" hangingPunct="1"/>
            <a:r>
              <a:rPr lang="en-US" altLang="en-US" sz="2800" dirty="0"/>
              <a:t>support and advice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0CD0DF23-36CC-6E49-83F9-913A0A0CD4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Advantages of </a:t>
            </a:r>
            <a:r>
              <a:rPr lang="en-US" altLang="en-US" sz="3600" dirty="0" err="1"/>
              <a:t>RiskAssess</a:t>
            </a:r>
            <a:endParaRPr lang="en-US" altLang="en-US" sz="3600" dirty="0"/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E144FC5E-A317-124F-9C9A-20CCC5996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536" y="1547664"/>
            <a:ext cx="9036496" cy="50023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proper consideration of risks and control measures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standardization in school and between schools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storage of records for legal purposes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WHMIS labelling (for whole school)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waste disposal advice (for whole school)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communication between teachers and science technicians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discourages spur-of-the-moment experiments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dirty="0"/>
              <a:t>useful for new/inexperienced staff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>
            <a:extLst>
              <a:ext uri="{FF2B5EF4-FFF2-40B4-BE49-F238E27FC236}">
                <a16:creationId xmlns:a16="http://schemas.microsoft.com/office/drawing/2014/main" id="{BCB54513-D239-5D40-9449-0E7B8147D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135937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/>
              <a:t>                   Workplace labels</a:t>
            </a:r>
          </a:p>
          <a:p>
            <a:endParaRPr lang="en-US" altLang="en-US" sz="1200" dirty="0"/>
          </a:p>
          <a:p>
            <a:r>
              <a:rPr lang="en-US" altLang="en-US" dirty="0"/>
              <a:t>Required “when a hazardous product is decanted</a:t>
            </a:r>
          </a:p>
          <a:p>
            <a:r>
              <a:rPr lang="en-US" altLang="en-US" dirty="0"/>
              <a:t>(e.g. transferred or poured) into another container”</a:t>
            </a:r>
          </a:p>
          <a:p>
            <a:r>
              <a:rPr lang="en-US" altLang="en-US" dirty="0"/>
              <a:t>and it is not “going to be used immediately”</a:t>
            </a:r>
          </a:p>
          <a:p>
            <a:endParaRPr lang="en-US" altLang="en-US" dirty="0"/>
          </a:p>
          <a:p>
            <a:r>
              <a:rPr lang="en-US" altLang="en-US" dirty="0"/>
              <a:t>In general, a workplace label will require the following information: </a:t>
            </a:r>
          </a:p>
          <a:p>
            <a:r>
              <a:rPr lang="en-US" altLang="en-US" dirty="0"/>
              <a:t>• Product name (matching the SDS product name)</a:t>
            </a:r>
          </a:p>
          <a:p>
            <a:r>
              <a:rPr lang="en-US" altLang="en-US" dirty="0"/>
              <a:t>• Safe handling precautions, may include pictograms or </a:t>
            </a:r>
          </a:p>
          <a:p>
            <a:r>
              <a:rPr lang="en-US" altLang="en-US" dirty="0"/>
              <a:t>  other supplier label information</a:t>
            </a:r>
          </a:p>
          <a:p>
            <a:r>
              <a:rPr lang="en-US" altLang="en-US" dirty="0"/>
              <a:t>• A reference to the SDS (if available)</a:t>
            </a:r>
          </a:p>
          <a:p>
            <a:endParaRPr lang="en-US" altLang="en-US" sz="2000" dirty="0"/>
          </a:p>
          <a:p>
            <a:r>
              <a:rPr lang="en-US" altLang="en-US" sz="2000" dirty="0"/>
              <a:t>Workplace label requirements fall under your Provincial or Territorial jurisdiction . . . </a:t>
            </a:r>
          </a:p>
          <a:p>
            <a:endParaRPr lang="en-US" altLang="en-US" sz="2000" i="1" dirty="0"/>
          </a:p>
          <a:p>
            <a:r>
              <a:rPr lang="en-US" altLang="en-US" sz="1800" i="1" dirty="0"/>
              <a:t>Canadian Centre for Occupational Health and Safety “</a:t>
            </a:r>
            <a:r>
              <a:rPr lang="en-US" altLang="ja-JP" sz="1800" i="1" dirty="0"/>
              <a:t>WHMIS 2015 - Labels</a:t>
            </a:r>
            <a:r>
              <a:rPr lang="en-US" altLang="en-US" sz="1800" i="1" dirty="0"/>
              <a:t>”</a:t>
            </a:r>
            <a:r>
              <a:rPr lang="en-US" altLang="ja-JP" sz="1800" i="1" dirty="0"/>
              <a:t> https://</a:t>
            </a:r>
            <a:r>
              <a:rPr lang="en-US" altLang="ja-JP" sz="1800" i="1" dirty="0" err="1"/>
              <a:t>www.ccohs.ca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oshanswers</a:t>
            </a:r>
            <a:r>
              <a:rPr lang="en-US" altLang="ja-JP" sz="1800" i="1" dirty="0"/>
              <a:t>/chemicals/</a:t>
            </a:r>
            <a:r>
              <a:rPr lang="en-US" altLang="ja-JP" sz="1800" i="1" dirty="0" err="1"/>
              <a:t>whmis_ghs</a:t>
            </a:r>
            <a:r>
              <a:rPr lang="en-US" altLang="ja-JP" sz="1800" i="1" dirty="0"/>
              <a:t>/</a:t>
            </a:r>
            <a:r>
              <a:rPr lang="en-US" altLang="ja-JP" sz="1800" i="1" dirty="0" err="1"/>
              <a:t>labels.html</a:t>
            </a:r>
            <a:endParaRPr lang="en-US" altLang="ja-JP" sz="1800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080CDDA5-D216-224F-8AB3-77885EFBC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113"/>
            <a:ext cx="38179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4">
            <a:extLst>
              <a:ext uri="{FF2B5EF4-FFF2-40B4-BE49-F238E27FC236}">
                <a16:creationId xmlns:a16="http://schemas.microsoft.com/office/drawing/2014/main" id="{2060DCE1-2415-F048-A373-2BC40D494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17463"/>
            <a:ext cx="3167062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6">
            <a:extLst>
              <a:ext uri="{FF2B5EF4-FFF2-40B4-BE49-F238E27FC236}">
                <a16:creationId xmlns:a16="http://schemas.microsoft.com/office/drawing/2014/main" id="{5B42CE28-E069-1341-8A01-B54B5320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1113"/>
            <a:ext cx="19081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>
            <a:extLst>
              <a:ext uri="{FF2B5EF4-FFF2-40B4-BE49-F238E27FC236}">
                <a16:creationId xmlns:a16="http://schemas.microsoft.com/office/drawing/2014/main" id="{7B375188-A1CA-024F-BCC6-77E149A89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1644650"/>
            <a:ext cx="1401763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>
            <a:extLst>
              <a:ext uri="{FF2B5EF4-FFF2-40B4-BE49-F238E27FC236}">
                <a16:creationId xmlns:a16="http://schemas.microsoft.com/office/drawing/2014/main" id="{00DF2FA8-6DE3-764B-A245-7A6CE8285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425575"/>
            <a:ext cx="31480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2">
            <a:extLst>
              <a:ext uri="{FF2B5EF4-FFF2-40B4-BE49-F238E27FC236}">
                <a16:creationId xmlns:a16="http://schemas.microsoft.com/office/drawing/2014/main" id="{828CD0A7-7529-CC4F-9B15-BC1E03B0B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747963"/>
            <a:ext cx="20002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4">
            <a:extLst>
              <a:ext uri="{FF2B5EF4-FFF2-40B4-BE49-F238E27FC236}">
                <a16:creationId xmlns:a16="http://schemas.microsoft.com/office/drawing/2014/main" id="{69EF6E30-BA8D-5F4E-957C-B98B8C4D3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71775"/>
            <a:ext cx="1995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6">
            <a:extLst>
              <a:ext uri="{FF2B5EF4-FFF2-40B4-BE49-F238E27FC236}">
                <a16:creationId xmlns:a16="http://schemas.microsoft.com/office/drawing/2014/main" id="{0D8200BD-EBD5-944C-85B3-20EE19F0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75" y="2951163"/>
            <a:ext cx="21812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>
            <a:extLst>
              <a:ext uri="{FF2B5EF4-FFF2-40B4-BE49-F238E27FC236}">
                <a16:creationId xmlns:a16="http://schemas.microsoft.com/office/drawing/2014/main" id="{E1175CDA-7C21-6443-89E5-A96784B6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4627563"/>
            <a:ext cx="30575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" descr="Screen Shot 2017-08-24 at 11.17.50 AM.png">
            <a:extLst>
              <a:ext uri="{FF2B5EF4-FFF2-40B4-BE49-F238E27FC236}">
                <a16:creationId xmlns:a16="http://schemas.microsoft.com/office/drawing/2014/main" id="{A0CAB002-C128-FE49-AAA5-E80E88D618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130675"/>
            <a:ext cx="3776663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3" descr="Screen Shot 2017-08-23 at 4.57.15 PM.png">
            <a:extLst>
              <a:ext uri="{FF2B5EF4-FFF2-40B4-BE49-F238E27FC236}">
                <a16:creationId xmlns:a16="http://schemas.microsoft.com/office/drawing/2014/main" id="{F544124D-1865-EF44-A853-560AE3983A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38" y="5729288"/>
            <a:ext cx="18002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4" descr="Screen Shot 2017-08-23 at 4.59.46 PM.png">
            <a:extLst>
              <a:ext uri="{FF2B5EF4-FFF2-40B4-BE49-F238E27FC236}">
                <a16:creationId xmlns:a16="http://schemas.microsoft.com/office/drawing/2014/main" id="{4899A5F2-A4B3-2245-956A-3368B1AC0B1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688" y="4889500"/>
            <a:ext cx="136683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0">
            <a:extLst>
              <a:ext uri="{FF2B5EF4-FFF2-40B4-BE49-F238E27FC236}">
                <a16:creationId xmlns:a16="http://schemas.microsoft.com/office/drawing/2014/main" id="{965B27CD-1933-2444-8174-46E304EB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819400"/>
            <a:ext cx="14224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2">
            <a:extLst>
              <a:ext uri="{FF2B5EF4-FFF2-40B4-BE49-F238E27FC236}">
                <a16:creationId xmlns:a16="http://schemas.microsoft.com/office/drawing/2014/main" id="{9ECBA623-0CEC-344A-9CEA-2E172557F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4040188"/>
            <a:ext cx="1373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4">
            <a:extLst>
              <a:ext uri="{FF2B5EF4-FFF2-40B4-BE49-F238E27FC236}">
                <a16:creationId xmlns:a16="http://schemas.microsoft.com/office/drawing/2014/main" id="{477C792E-5458-C243-A9B6-6C33B23A3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798888"/>
            <a:ext cx="142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12D094-278E-A446-AF58-D88454760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2" y="1124075"/>
            <a:ext cx="8893175" cy="30786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AE68E1-F5A7-BAF8-1616-8BD2CFB98F0E}"/>
              </a:ext>
            </a:extLst>
          </p:cNvPr>
          <p:cNvSpPr txBox="1"/>
          <p:nvPr/>
        </p:nvSpPr>
        <p:spPr>
          <a:xfrm>
            <a:off x="395536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5CECA2B-0D61-918D-585D-A72D190CD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4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Disposal of chemical wastes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CD5D22D-5782-931B-BB5D-271B5EBF9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20" y="4368312"/>
            <a:ext cx="8878367" cy="21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environmentally responsible chemical disposal</a:t>
            </a:r>
            <a:br>
              <a:rPr lang="en-US" altLang="en-US" sz="2800" kern="0" dirty="0"/>
            </a:br>
            <a:r>
              <a:rPr lang="en-US" altLang="ja-JP" sz="1800" i="1" dirty="0"/>
              <a:t>https://</a:t>
            </a:r>
            <a:r>
              <a:rPr lang="en-US" altLang="ja-JP" sz="1800" i="1" dirty="0" err="1"/>
              <a:t>www.riskassess.ca</a:t>
            </a:r>
            <a:r>
              <a:rPr lang="en-US" altLang="ja-JP" sz="1800" i="1" dirty="0"/>
              <a:t>/docs/</a:t>
            </a:r>
            <a:r>
              <a:rPr lang="en-US" altLang="ja-JP" sz="1800" i="1" dirty="0" err="1"/>
              <a:t>DisposalOfChemicalWastes.pdf</a:t>
            </a:r>
            <a:endParaRPr lang="en-US" altLang="en-US" sz="1800" kern="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waste containers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en-US" sz="2800" kern="0" dirty="0"/>
              <a:t>waste container labels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kern="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kern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AA6877-7818-C36F-C8EF-64063BA35F1D}"/>
              </a:ext>
            </a:extLst>
          </p:cNvPr>
          <p:cNvSpPr/>
          <p:nvPr/>
        </p:nvSpPr>
        <p:spPr bwMode="auto">
          <a:xfrm>
            <a:off x="685800" y="3212976"/>
            <a:ext cx="3670176" cy="9897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703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14AE0-2ADE-241A-7AAB-4BE95B632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8D8C30-AD4B-0894-B3B3-5258BC16841E}"/>
              </a:ext>
            </a:extLst>
          </p:cNvPr>
          <p:cNvSpPr txBox="1"/>
          <p:nvPr/>
        </p:nvSpPr>
        <p:spPr>
          <a:xfrm>
            <a:off x="395536" y="393305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EED6D-727C-55C5-0516-BD1D8DDE4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04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Safety journey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FAC845C-C373-8206-F61B-8DAE03B85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26" y="1915929"/>
            <a:ext cx="2107878" cy="513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Unwanted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chemical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(equipment)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disposal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SDSs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WHMIS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labelling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C8745D0-F072-C4A9-ACE8-225D31F6C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722" y="1915929"/>
            <a:ext cx="2231611" cy="397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General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safety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info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FF900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• experiment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9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A39F0E-A98C-53C8-F5DD-67495B4C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2951" y="1915929"/>
            <a:ext cx="2795605" cy="491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• experiment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  + class + lab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Risk assessment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review + storage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Environmental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waste collection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+ recycling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00B05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FEB201-D005-A4E7-3C95-105DE4A5D533}"/>
              </a:ext>
            </a:extLst>
          </p:cNvPr>
          <p:cNvCxnSpPr/>
          <p:nvPr/>
        </p:nvCxnSpPr>
        <p:spPr bwMode="auto">
          <a:xfrm>
            <a:off x="685800" y="1484784"/>
            <a:ext cx="7918648" cy="0"/>
          </a:xfrm>
          <a:prstGeom prst="line">
            <a:avLst/>
          </a:prstGeom>
          <a:ln>
            <a:headEnd type="none" w="med" len="med"/>
            <a:tailEnd type="arrow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Rectangle 3">
            <a:extLst>
              <a:ext uri="{FF2B5EF4-FFF2-40B4-BE49-F238E27FC236}">
                <a16:creationId xmlns:a16="http://schemas.microsoft.com/office/drawing/2014/main" id="{CB397505-C05A-40C5-9A38-44D0B8D9A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246" y="1056863"/>
            <a:ext cx="926919" cy="5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0000"/>
                </a:solidFill>
              </a:rPr>
              <a:t>Start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6E0730F-7AEF-388B-622A-5DE4F39A5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846" y="1056863"/>
            <a:ext cx="2036885" cy="52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00B050"/>
                </a:solidFill>
              </a:rPr>
              <a:t>Best practice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kern="0" dirty="0">
              <a:solidFill>
                <a:srgbClr val="FF0000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5CD2CA8-B6CE-D8A9-78F6-2B6E65B6C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721" y="1054089"/>
            <a:ext cx="2231611" cy="61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110000"/>
              </a:lnSpc>
              <a:buNone/>
            </a:pPr>
            <a:r>
              <a:rPr lang="en-US" altLang="en-US" sz="2400" kern="0" dirty="0">
                <a:solidFill>
                  <a:srgbClr val="FF9000"/>
                </a:solidFill>
              </a:rPr>
              <a:t>On the way</a:t>
            </a:r>
          </a:p>
        </p:txBody>
      </p:sp>
    </p:spTree>
    <p:extLst>
      <p:ext uri="{BB962C8B-B14F-4D97-AF65-F5344CB8AC3E}">
        <p14:creationId xmlns:p14="http://schemas.microsoft.com/office/powerpoint/2010/main" val="3189954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12FAD066-92ED-6043-8FD1-2CFB14FE2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Future developments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BC6454-B565-224F-B265-E965CCAA2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305800" cy="420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continually adding new features</a:t>
            </a:r>
            <a:br>
              <a:rPr lang="en-US" altLang="en-US" sz="2800" dirty="0"/>
            </a:br>
            <a:r>
              <a:rPr lang="en-US" altLang="en-US" sz="2800" dirty="0"/>
              <a:t> </a:t>
            </a:r>
            <a:r>
              <a:rPr lang="en-US" altLang="en-US" sz="2800" dirty="0">
                <a:hlinkClick r:id="rId3"/>
              </a:rPr>
              <a:t>https://www.riskassess.ca/info/news</a:t>
            </a:r>
            <a:br>
              <a:rPr lang="en-US" altLang="en-US" sz="2800" dirty="0"/>
            </a:br>
            <a:r>
              <a:rPr lang="en-US" altLang="en-US" sz="2800" dirty="0"/>
              <a:t> e.g. chemical waste labels</a:t>
            </a:r>
            <a:br>
              <a:rPr lang="en-US" altLang="en-US" sz="2800" dirty="0"/>
            </a:br>
            <a:endParaRPr lang="en-US" altLang="en-US" sz="2800" dirty="0"/>
          </a:p>
          <a:p>
            <a:pPr eaLnBrk="1" hangingPunct="1">
              <a:lnSpc>
                <a:spcPct val="110000"/>
              </a:lnSpc>
              <a:buFontTx/>
              <a:buNone/>
            </a:pPr>
            <a:r>
              <a:rPr lang="en-US" altLang="en-US" sz="2800" dirty="0"/>
              <a:t>• planned for 2025:</a:t>
            </a:r>
            <a:br>
              <a:rPr lang="en-US" altLang="en-US" sz="2800" dirty="0"/>
            </a:br>
            <a:r>
              <a:rPr lang="en-US" altLang="en-US" sz="2800" dirty="0"/>
              <a:t>- chemical register/inventory</a:t>
            </a:r>
            <a:br>
              <a:rPr lang="en-US" altLang="en-US" sz="2800" dirty="0"/>
            </a:br>
            <a:r>
              <a:rPr lang="en-US" altLang="en-US" sz="2800" dirty="0"/>
              <a:t>- SDS management system</a:t>
            </a:r>
            <a:br>
              <a:rPr lang="en-US" altLang="en-US" sz="2800" dirty="0"/>
            </a:br>
            <a:r>
              <a:rPr lang="en-US" altLang="en-US" sz="2800" dirty="0"/>
              <a:t>initially Science, then extending to whole school</a:t>
            </a:r>
            <a:br>
              <a:rPr lang="en-US" altLang="en-US" sz="2800" dirty="0"/>
            </a:br>
            <a:endParaRPr lang="en-US" alt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96CE5855-9FC5-D54F-89CA-C87796997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Science lab dangers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068466C-6C36-6942-B707-950993D0D7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79712" y="1880828"/>
            <a:ext cx="5976664" cy="40684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student injuries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staff injuries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damage to facilities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reputational loss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administrative and legal costs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compensation, fines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81E3FCD2-9139-9B45-AB1A-263E63533D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Conclusion</a:t>
            </a:r>
          </a:p>
        </p:txBody>
      </p:sp>
      <p:sp>
        <p:nvSpPr>
          <p:cNvPr id="40962" name="Rectangle 3">
            <a:extLst>
              <a:ext uri="{FF2B5EF4-FFF2-40B4-BE49-F238E27FC236}">
                <a16:creationId xmlns:a16="http://schemas.microsoft.com/office/drawing/2014/main" id="{178AE92C-FF27-C944-B4AB-A02E06803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418771"/>
            <a:ext cx="8424936" cy="4977978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safer science laboratories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legally compliant system for risk assessment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easy-to-use GHS/WHMIS labelling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environmentally responsible waste disposal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extensive safety databases, continually updated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learning resources, staff and students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/>
              <a:t>legal records, institutional memory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492896"/>
            <a:ext cx="8352928" cy="1143000"/>
          </a:xfrm>
        </p:spPr>
        <p:txBody>
          <a:bodyPr/>
          <a:lstStyle/>
          <a:p>
            <a:pPr eaLnBrk="1" hangingPunct="1"/>
            <a:r>
              <a:rPr lang="en-US" sz="7000" dirty="0">
                <a:latin typeface="Arial" charset="0"/>
                <a:ea typeface="ＭＳ Ｐゴシック" charset="0"/>
                <a:cs typeface="ＭＳ Ｐゴシック" charset="0"/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68318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7084-ED06-A890-925F-501194DDA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DC1FCF61-0F4C-7003-7A40-E6DFAC06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Particular dangers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EA90C41-7317-0375-CF3B-52B40758F5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9592" y="1619250"/>
            <a:ext cx="7992242" cy="504433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chemicals and their products</a:t>
            </a:r>
            <a:br>
              <a:rPr lang="en-US" altLang="en-US" dirty="0"/>
            </a:br>
            <a:r>
              <a:rPr lang="en-US" altLang="en-US" dirty="0"/>
              <a:t>  - fire, explosion</a:t>
            </a:r>
            <a:br>
              <a:rPr lang="en-US" altLang="en-US" dirty="0"/>
            </a:br>
            <a:r>
              <a:rPr lang="en-US" altLang="en-US" dirty="0"/>
              <a:t>  - skin &amp; eye damage, allergic reactions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chemical storage, esp. fire, toxic spillage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equipment breakage</a:t>
            </a:r>
            <a:br>
              <a:rPr lang="en-US" altLang="en-US" dirty="0"/>
            </a:br>
            <a:r>
              <a:rPr lang="en-US" altLang="en-US" dirty="0"/>
              <a:t>  - flying glass</a:t>
            </a:r>
            <a:br>
              <a:rPr lang="en-US" altLang="en-US" dirty="0"/>
            </a:br>
            <a:r>
              <a:rPr lang="en-US" altLang="en-US" dirty="0"/>
              <a:t>  - chemical release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biological issues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/>
              <a:t>      - infection, contamination</a:t>
            </a:r>
            <a:br>
              <a:rPr lang="en-US" altLang="en-US" dirty="0"/>
            </a:br>
            <a:r>
              <a:rPr lang="en-US" altLang="en-US" dirty="0"/>
              <a:t>      - allergy</a:t>
            </a:r>
          </a:p>
        </p:txBody>
      </p:sp>
    </p:spTree>
    <p:extLst>
      <p:ext uri="{BB962C8B-B14F-4D97-AF65-F5344CB8AC3E}">
        <p14:creationId xmlns:p14="http://schemas.microsoft.com/office/powerpoint/2010/main" val="168947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81D0-0A6D-3BA8-DF1A-50CFBFE6B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650FB21-5B62-63D2-320B-ED2783C77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Core issue for science labs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B22C8B25-046F-2EAE-5CA1-76917B6AF8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1600" y="1988840"/>
            <a:ext cx="7992888" cy="403244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B050"/>
                </a:solidFill>
              </a:rPr>
              <a:t>Do you have a method to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B050"/>
                </a:solidFill>
              </a:rPr>
              <a:t>• identify and assess potential risks and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B050"/>
                </a:solidFill>
              </a:rPr>
              <a:t>• introduce appropriate control measures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>
                <a:solidFill>
                  <a:srgbClr val="00B050"/>
                </a:solidFill>
              </a:rPr>
              <a:t>  to lower the risk to an acceptable level?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>
              <a:solidFill>
                <a:srgbClr val="00B05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B050"/>
                </a:solidFill>
              </a:rPr>
              <a:t>Acceptable level of risk is </a:t>
            </a:r>
            <a:r>
              <a:rPr lang="en-US" altLang="en-US" dirty="0">
                <a:solidFill>
                  <a:srgbClr val="00B0F0"/>
                </a:solidFill>
              </a:rPr>
              <a:t>low risk</a:t>
            </a:r>
            <a:r>
              <a:rPr lang="en-US" altLang="en-US" dirty="0">
                <a:solidFill>
                  <a:srgbClr val="00B050"/>
                </a:solidFill>
              </a:rPr>
              <a:t>, 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>
                <a:solidFill>
                  <a:srgbClr val="00B050"/>
                </a:solidFill>
              </a:rPr>
              <a:t>in the case of science labs</a:t>
            </a:r>
          </a:p>
        </p:txBody>
      </p:sp>
    </p:spTree>
    <p:extLst>
      <p:ext uri="{BB962C8B-B14F-4D97-AF65-F5344CB8AC3E}">
        <p14:creationId xmlns:p14="http://schemas.microsoft.com/office/powerpoint/2010/main" val="172566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E505A-C40B-CCF7-D975-46CBC6CF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A21C568C-3CB8-4447-2C3F-EC6EF1B05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Why do risk assessments?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4B7D841C-7E95-672A-BEC9-846BBED3D3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286" y="1844824"/>
            <a:ext cx="8640960" cy="46847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frequency of injuries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reduced costs for paperwork, litigation and payouts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compliance with the law: </a:t>
            </a:r>
            <a:br>
              <a:rPr lang="en-US" altLang="en-US" sz="2800" dirty="0"/>
            </a:br>
            <a:r>
              <a:rPr lang="en-US" altLang="en-US" sz="2800" dirty="0"/>
              <a:t>OHS Act + OHS Code + WHMIS 2015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better legal position, in the event of litigation</a:t>
            </a:r>
            <a:br>
              <a:rPr lang="en-US" altLang="en-US" sz="2800" dirty="0"/>
            </a:b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264544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0C546C9-A26C-F14F-88B6-CF345822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What is </a:t>
            </a:r>
            <a:r>
              <a:rPr lang="en-US" altLang="en-US" sz="3600" dirty="0" err="1"/>
              <a:t>RiskAssess</a:t>
            </a:r>
            <a:r>
              <a:rPr lang="en-US" altLang="en-US" sz="3600" dirty="0"/>
              <a:t>?</a:t>
            </a:r>
            <a:br>
              <a:rPr lang="en-US" altLang="en-US" sz="3600" dirty="0"/>
            </a:br>
            <a:r>
              <a:rPr lang="en-US" altLang="en-US" sz="2800" i="1" dirty="0" err="1">
                <a:solidFill>
                  <a:srgbClr val="00B050"/>
                </a:solidFill>
              </a:rPr>
              <a:t>www.riskassess.ca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E844E0F-8BE9-A849-8E89-626B9E787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63688" y="2060848"/>
            <a:ext cx="6192688" cy="266429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</a:t>
            </a:r>
            <a:r>
              <a:rPr lang="en-US" altLang="en-US" sz="2800" dirty="0"/>
              <a:t>web-based risk assessment tool</a:t>
            </a:r>
            <a:r>
              <a:rPr lang="en-US" altLang="en-US" sz="10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the school situation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customized to Canada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• quick and easy to use!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70C546C9-A26C-F14F-88B6-CF3458227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600" dirty="0" err="1"/>
              <a:t>RiskAssess</a:t>
            </a:r>
            <a:r>
              <a:rPr lang="en-US" altLang="en-US" sz="3600" dirty="0"/>
              <a:t> provides:</a:t>
            </a:r>
            <a:endParaRPr lang="en-US" altLang="en-US" sz="3600" i="1" dirty="0">
              <a:solidFill>
                <a:srgbClr val="00B050"/>
              </a:solidFill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E844E0F-8BE9-A849-8E89-626B9E787E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54150" y="1368574"/>
            <a:ext cx="7004050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2800" dirty="0"/>
            </a:br>
            <a:r>
              <a:rPr lang="en-US" altLang="en-US" sz="2800" dirty="0"/>
              <a:t> • electronic templates (CA/ISO)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br>
              <a:rPr lang="en-US" altLang="en-US" sz="1000" dirty="0"/>
            </a:br>
            <a:r>
              <a:rPr lang="en-US" altLang="en-US" sz="1000" dirty="0"/>
              <a:t>  </a:t>
            </a:r>
            <a:r>
              <a:rPr lang="en-US" altLang="en-US" sz="2800" dirty="0"/>
              <a:t>• database information on risks</a:t>
            </a:r>
            <a:br>
              <a:rPr lang="en-US" altLang="en-US" sz="2800" dirty="0"/>
            </a:br>
            <a:r>
              <a:rPr lang="en-US" altLang="en-US" sz="2800" dirty="0"/>
              <a:t>     (chemical, equipment, biological)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 </a:t>
            </a:r>
            <a:r>
              <a:rPr lang="en-US" altLang="en-US" sz="2800" dirty="0"/>
              <a:t>	 • GHS labelling (WHMIS 2015)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	  </a:t>
            </a:r>
            <a:r>
              <a:rPr lang="en-US" altLang="en-US" sz="2800" dirty="0"/>
              <a:t>• chemical disposal advice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000" dirty="0"/>
              <a:t> 	 </a:t>
            </a:r>
            <a:r>
              <a:rPr lang="en-US" altLang="en-US" sz="2800" dirty="0"/>
              <a:t>• </a:t>
            </a:r>
            <a:r>
              <a:rPr lang="en-US" altLang="en-US" sz="2800" dirty="0" err="1"/>
              <a:t>prac</a:t>
            </a:r>
            <a:r>
              <a:rPr lang="en-US" altLang="en-US" sz="2800" dirty="0"/>
              <a:t> ordering and scheduling</a:t>
            </a:r>
            <a:endParaRPr lang="en-US" altLang="en-US" sz="10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en-US" sz="1000" dirty="0"/>
              <a:t> 	 </a:t>
            </a:r>
            <a:r>
              <a:rPr lang="en-US" altLang="en-US" sz="2800" dirty="0"/>
              <a:t>• extensive learning resources</a:t>
            </a:r>
          </a:p>
        </p:txBody>
      </p:sp>
    </p:spTree>
    <p:extLst>
      <p:ext uri="{BB962C8B-B14F-4D97-AF65-F5344CB8AC3E}">
        <p14:creationId xmlns:p14="http://schemas.microsoft.com/office/powerpoint/2010/main" val="1171681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91509E2E-6252-ED42-B0EB-6DB081D74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1268413"/>
            <a:ext cx="7772400" cy="461803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000" dirty="0"/>
              <a:t>Does </a:t>
            </a:r>
            <a:r>
              <a:rPr lang="en-US" altLang="en-US" sz="4000" dirty="0" err="1"/>
              <a:t>RiskAssess</a:t>
            </a:r>
            <a:r>
              <a:rPr lang="en-US" altLang="en-US" sz="4000" dirty="0"/>
              <a:t> work?</a:t>
            </a:r>
          </a:p>
          <a:p>
            <a:pPr marL="0" indent="0" algn="ctr">
              <a:buFontTx/>
              <a:buNone/>
            </a:pPr>
            <a:endParaRPr lang="en-US" altLang="en-US" sz="4000" dirty="0"/>
          </a:p>
          <a:p>
            <a:pPr marL="0" indent="0" algn="ctr">
              <a:buFontTx/>
              <a:buNone/>
            </a:pPr>
            <a:r>
              <a:rPr lang="en-US" altLang="en-US" sz="4000" dirty="0"/>
              <a:t>World-wide:</a:t>
            </a:r>
          </a:p>
          <a:p>
            <a:pPr marL="0" indent="0" algn="ctr">
              <a:buNone/>
            </a:pPr>
            <a:r>
              <a:rPr lang="en-US" altLang="en-US" sz="4000" dirty="0"/>
              <a:t>2,700 schools</a:t>
            </a:r>
          </a:p>
          <a:p>
            <a:pPr marL="0" indent="0" algn="ctr">
              <a:buFontTx/>
              <a:buNone/>
            </a:pPr>
            <a:r>
              <a:rPr lang="en-US" altLang="en-US" sz="4000" dirty="0"/>
              <a:t>6.5 million risk assessments </a:t>
            </a:r>
          </a:p>
          <a:p>
            <a:pPr marL="0" indent="0" algn="ctr">
              <a:buFontTx/>
              <a:buNone/>
            </a:pPr>
            <a:r>
              <a:rPr lang="en-US" altLang="en-US" sz="4000" dirty="0"/>
              <a:t>16 years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D665AA-D4D4-EF48-A6D1-FFDCF96D6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7" y="692696"/>
            <a:ext cx="5571309" cy="10261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8599B0-24E1-6E44-B0C6-650CEE9C7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5" y="2155475"/>
            <a:ext cx="5564777" cy="1030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25358A-1AA9-2849-BEE0-CAC1AFAD4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64" y="3672012"/>
            <a:ext cx="5571309" cy="1016010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7AA508C-0F0C-6D4E-9CDA-3F7A076F9A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0192" y="595729"/>
            <a:ext cx="2664296" cy="1220079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2700 schools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AU: 2400 (84%)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NZ: 300 (54%)</a:t>
            </a:r>
            <a:b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Helvetica" pitchFamily="2" charset="0"/>
                <a:cs typeface="Arial" panose="020B0604020202020204" pitchFamily="34" charset="0"/>
              </a:rPr>
              <a:t>CA: 60 (1%)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632DE049-BC71-7F4E-9317-00BF8D9B5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2204864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590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B07CE79-125F-A041-8E4A-1DA3AE2D8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43150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200 schools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6399F-17A1-094D-90BA-50171724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6" y="5174045"/>
            <a:ext cx="5609700" cy="1046920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2928BCFD-3577-6749-9B2C-0D1642CB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5232903"/>
            <a:ext cx="2664296" cy="9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  <a:t>80 schools</a:t>
            </a:r>
            <a:br>
              <a:rPr lang="en-US" altLang="en-US" sz="2400" kern="0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sz="2400" kern="0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615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82747</TotalTime>
  <Words>842</Words>
  <Application>Microsoft Macintosh PowerPoint</Application>
  <PresentationFormat>On-screen Show (4:3)</PresentationFormat>
  <Paragraphs>175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Helvetica</vt:lpstr>
      <vt:lpstr>Blank Presentation</vt:lpstr>
      <vt:lpstr>Science Lab Dangers and Risk Assessment</vt:lpstr>
      <vt:lpstr>Science lab dangers</vt:lpstr>
      <vt:lpstr>Particular dangers</vt:lpstr>
      <vt:lpstr>Core issue for science labs</vt:lpstr>
      <vt:lpstr>Why do risk assessments?</vt:lpstr>
      <vt:lpstr>What is RiskAssess? www.riskassess.ca</vt:lpstr>
      <vt:lpstr>RiskAssess provides:</vt:lpstr>
      <vt:lpstr>PowerPoint Presentation</vt:lpstr>
      <vt:lpstr>2700 schools AU: 2400 (84%) NZ: 300 (54%) CA: 60 (1%)</vt:lpstr>
      <vt:lpstr>PowerPoint Presentation</vt:lpstr>
      <vt:lpstr>Logic of RiskAssess</vt:lpstr>
      <vt:lpstr>PowerPoint Presentation</vt:lpstr>
      <vt:lpstr>Details</vt:lpstr>
      <vt:lpstr>Advantages of RiskAssess</vt:lpstr>
      <vt:lpstr>PowerPoint Presentation</vt:lpstr>
      <vt:lpstr>PowerPoint Presentation</vt:lpstr>
      <vt:lpstr>Disposal of chemical wastes</vt:lpstr>
      <vt:lpstr>Safety journey</vt:lpstr>
      <vt:lpstr>Future developments</vt:lpstr>
      <vt:lpstr>Conclusion</vt:lpstr>
      <vt:lpstr>DEMO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342</cp:revision>
  <cp:lastPrinted>2018-09-18T02:17:10Z</cp:lastPrinted>
  <dcterms:created xsi:type="dcterms:W3CDTF">2008-09-14T02:46:40Z</dcterms:created>
  <dcterms:modified xsi:type="dcterms:W3CDTF">2024-11-06T00:04:59Z</dcterms:modified>
</cp:coreProperties>
</file>