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94" r:id="rId3"/>
    <p:sldId id="325" r:id="rId4"/>
    <p:sldId id="292" r:id="rId5"/>
    <p:sldId id="295" r:id="rId6"/>
    <p:sldId id="270" r:id="rId7"/>
    <p:sldId id="296" r:id="rId8"/>
    <p:sldId id="315" r:id="rId9"/>
    <p:sldId id="306" r:id="rId10"/>
    <p:sldId id="287" r:id="rId11"/>
    <p:sldId id="281" r:id="rId12"/>
    <p:sldId id="316" r:id="rId13"/>
    <p:sldId id="282" r:id="rId14"/>
    <p:sldId id="276" r:id="rId15"/>
    <p:sldId id="326" r:id="rId16"/>
    <p:sldId id="308" r:id="rId17"/>
    <p:sldId id="324" r:id="rId18"/>
    <p:sldId id="314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66"/>
    <p:restoredTop sz="82024"/>
  </p:normalViewPr>
  <p:slideViewPr>
    <p:cSldViewPr>
      <p:cViewPr varScale="1">
        <p:scale>
          <a:sx n="106" d="100"/>
          <a:sy n="106" d="100"/>
        </p:scale>
        <p:origin x="276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54900-4329-8F45-97BD-0532BFD93DB0}" type="datetimeFigureOut">
              <a:rPr lang="en-US" smtClean="0"/>
              <a:t>3/29/24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D4D45-94DD-3145-B909-6D9D8C7BC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77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D4D45-94DD-3145-B909-6D9D8C7BC1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1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47BC6-3C73-3145-BA02-0050B843940D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377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8EEC2862-A70A-2245-BAC6-8D3FC6E9B6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8655D6-2738-DA4A-B738-B34250532505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6D42FFFE-51A8-8446-A71C-A7BA3F6383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9589D04-F2AA-9F40-A344-FE9A364B7B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5809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AFFB07EF-9808-3740-868C-67FCD5A0A3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4D65FC8-816E-D843-861F-D6EBD867B4EE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5D18E4DC-8116-774A-B401-ACE1743596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6554888-66FC-1F4A-9307-51D2BDE40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6478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4951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F8F097BC-21A6-814D-9EE1-6363251575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1C947AB-A8D4-904E-AE0E-7E49848789BA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33711586-98EB-8248-AB55-B37B40F381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EF446801-48BA-1442-8861-8E36F3006B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5114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F8F097BC-21A6-814D-9EE1-6363251575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1C947AB-A8D4-904E-AE0E-7E49848789BA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33711586-98EB-8248-AB55-B37B40F381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EF446801-48BA-1442-8861-8E36F3006B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15482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2E3226B0-0847-B744-822E-1D6E161557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CDC0F42-A14D-7E46-A163-2417E7E0698E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E5D90B60-80B3-234C-A2ED-AD923ECF73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D6492B6A-909A-1245-AD0D-9BFD65FA2A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53184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D4D45-94DD-3145-B909-6D9D8C7BC16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791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152A16-8688-A44F-A61A-685E2DBB75B0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F68FB30B-B832-504F-BE60-7ABABBE24C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7CF5EA-7DD0-0D4A-A50B-EB0043F3FF47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458A78E3-300D-C746-8625-734FC57B15E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BA6FB4A-0513-8447-A0D1-52C5D93E4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7804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F68FB30B-B832-504F-BE60-7ABABBE24C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7CF5EA-7DD0-0D4A-A50B-EB0043F3FF47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458A78E3-300D-C746-8625-734FC57B15E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BA6FB4A-0513-8447-A0D1-52C5D93E4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4077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80A4BA60-0908-19AF-58A4-428A9C43F0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F609FA2-B2CF-574D-82B4-806F713760B1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2BD3B915-4F1E-402F-B387-C7946969460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297158E6-59EA-99A0-0228-F2E9AAF2678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8DEBD67B-51F1-363F-067E-D1784B53C0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757FF01-3BCA-A346-B9FF-20DCDCC60E26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024BAEEF-CE3E-381B-E044-12DE66A0CF0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61720635-C730-D479-87FA-2409CC06B1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59158C2E-AE46-ABE4-1EC4-AAC9FCD958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E602FEA-F9B1-DE44-B702-03729D130C88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F478BE0C-96B9-DA24-24D5-22D547E90E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3D0D301-AD39-CB86-A052-429E8C4971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B9F64BDB-D84F-5A13-1EBA-98325CB0F0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C120E53-0505-2648-A61F-2B51289A1CD5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4489D10E-1E2F-6B8D-EC4E-FC5D5EE334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E1F0D5C-88F6-2A93-9F24-4463E30AA6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C9E78983-115B-C94F-B4F7-0D54CC50BC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1A5B715-97D7-0C4F-9590-213DF2C08CE1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05F727B3-235D-F247-8724-EF01BFBFC9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2A68B3D-A810-7340-AEC6-F0FE3FCE78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8620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47BC6-3C73-3145-BA02-0050B843940D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395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C180C7-D8F3-9C40-920B-79A9CCD221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54D72D-9061-654E-A394-19214118EF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1B29B9-C89D-2F4D-8FE6-2DB1456E8B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B92F7E-AF63-9842-B10A-EDCB845AFA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28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0D4B70-3198-DF40-8361-7929AD8451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E1E612-6EB8-1B4F-AC4F-F42960142D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401277-AD17-1A4F-97F4-4C2723F24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1D1974-5A11-784D-963F-D3977CA827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65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5B4716-B623-0C4A-8348-3AC44153F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611BB7-1EA7-8447-96FA-7C5CF17457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76DDEC-4543-274E-8AA5-99DD5E7E7B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6ED7FD-E0E5-3546-80CC-280368BB13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17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0BA6B9-DD46-3749-B600-3775CA6371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5431D4-7A8A-8E42-8A21-A4A7ADCC3A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349B15-A780-EA4C-97EF-5FA678B4A4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CFF33-DE18-2040-AEE8-F55E84543A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61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146059-68C9-6940-8133-9063A765B3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89DB68-02B5-5C46-8169-CAC4A46B9B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3A10DB-D166-7B42-857B-943B896D2D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2170A-94A5-F741-9E77-06CAECCC68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3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F9124B-94AE-DD46-9DBD-AAE7D69D02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8208D4-40A8-C342-A4E5-5A52B62EA5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9C3ABB-EB14-5146-895B-BCDC67422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2F326-2981-F947-8C0E-CA582F0862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82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88B41BF-67F9-FA4B-8CDB-F2B26BFA20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957C665-E470-6D44-9018-CC619A172A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846AAFA-7688-7142-8A93-FDF540C75E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F4F55-3437-A948-9FD0-8F9FB3E7C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60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0C862B-FE9A-9C4E-87B6-CEEB319AC2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60E3AA-849C-1846-9706-E3322A97A8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DC42BE-613E-8249-B013-2B62EB714D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61F7F-1CDB-E949-8E52-39D57EAC1D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99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229F93A-7075-1843-BC99-B5CE6154D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9D68FD3-359C-A544-9D09-B838FD5F00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E7F9588-F001-3C43-8E64-5C28C1B2E3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DEB51-1045-E945-992D-319BF6B337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11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91DC8D-E6F7-AA42-8F21-0B34C813F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DDD981-ADC3-304A-A259-C88AFBA3B5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EDCFAA-93FD-5D49-A733-F563370DC3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3E431A-D352-F045-B6D0-C40E190DA7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82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650D5D-DC06-9C41-94A5-1AB0B4F913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AF9455-E5DC-FF42-B890-0C789E523C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2CDD0D-3000-EC46-984E-681D6DE95B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F445D-5BB6-9446-B9CD-6148C8B944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56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F70D866-6D20-5242-82F2-C8E9D410C8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5D28B84-F4A6-0E42-84DB-164E91FFF0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116EB6B-2469-7C4D-9FB9-69899638E6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98B2676-B0AD-0C43-AD6B-16940A353C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EE966A7-8B9E-5345-9437-F8C4B583AF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C4790D1-39FB-D840-99D8-F26DCF0A71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skassess.com.au/info/legally_required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404FA89C-2333-FD4C-AD88-C575EF8E424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1520" y="2286000"/>
            <a:ext cx="8784976" cy="2209800"/>
          </a:xfrm>
        </p:spPr>
        <p:txBody>
          <a:bodyPr/>
          <a:lstStyle/>
          <a:p>
            <a:pPr eaLnBrk="1" hangingPunct="1"/>
            <a:r>
              <a:rPr lang="en-US" altLang="en-US" dirty="0"/>
              <a:t>Safety in Science:</a:t>
            </a:r>
            <a:br>
              <a:rPr lang="en-US" altLang="en-US" dirty="0"/>
            </a:br>
            <a:r>
              <a:rPr lang="en-US" altLang="en-US" dirty="0"/>
              <a:t>risk assessment and </a:t>
            </a:r>
            <a:r>
              <a:rPr lang="en-US" altLang="en-US" dirty="0" err="1"/>
              <a:t>RiskAssess</a:t>
            </a:r>
            <a:endParaRPr lang="en-US" altLang="en-US" dirty="0"/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908A7FA1-C3A3-0042-AE96-4FF97C85CDD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76375" y="5157788"/>
            <a:ext cx="6400800" cy="8509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Phillip and Eva Crisp</a:t>
            </a:r>
          </a:p>
        </p:txBody>
      </p:sp>
      <p:pic>
        <p:nvPicPr>
          <p:cNvPr id="13315" name="Picture 2" descr="burning_hair_medium.jpg">
            <a:extLst>
              <a:ext uri="{FF2B5EF4-FFF2-40B4-BE49-F238E27FC236}">
                <a16:creationId xmlns:a16="http://schemas.microsoft.com/office/drawing/2014/main" id="{76B28CB0-7A26-CD44-A517-FB0CBABA7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5888"/>
            <a:ext cx="21605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>
            <a:extLst>
              <a:ext uri="{FF2B5EF4-FFF2-40B4-BE49-F238E27FC236}">
                <a16:creationId xmlns:a16="http://schemas.microsoft.com/office/drawing/2014/main" id="{080CDDA5-D216-224F-8AB3-77885EFBC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1113"/>
            <a:ext cx="381793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4">
            <a:extLst>
              <a:ext uri="{FF2B5EF4-FFF2-40B4-BE49-F238E27FC236}">
                <a16:creationId xmlns:a16="http://schemas.microsoft.com/office/drawing/2014/main" id="{2060DCE1-2415-F048-A373-2BC40D494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63" y="17463"/>
            <a:ext cx="3167062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6">
            <a:extLst>
              <a:ext uri="{FF2B5EF4-FFF2-40B4-BE49-F238E27FC236}">
                <a16:creationId xmlns:a16="http://schemas.microsoft.com/office/drawing/2014/main" id="{5B42CE28-E069-1341-8A01-B54B5320E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1113"/>
            <a:ext cx="19081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8">
            <a:extLst>
              <a:ext uri="{FF2B5EF4-FFF2-40B4-BE49-F238E27FC236}">
                <a16:creationId xmlns:a16="http://schemas.microsoft.com/office/drawing/2014/main" id="{7B375188-A1CA-024F-BCC6-77E149A89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1644650"/>
            <a:ext cx="140176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0">
            <a:extLst>
              <a:ext uri="{FF2B5EF4-FFF2-40B4-BE49-F238E27FC236}">
                <a16:creationId xmlns:a16="http://schemas.microsoft.com/office/drawing/2014/main" id="{00DF2FA8-6DE3-764B-A245-7A6CE8285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1425575"/>
            <a:ext cx="314801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2">
            <a:extLst>
              <a:ext uri="{FF2B5EF4-FFF2-40B4-BE49-F238E27FC236}">
                <a16:creationId xmlns:a16="http://schemas.microsoft.com/office/drawing/2014/main" id="{828CD0A7-7529-CC4F-9B15-BC1E03B0B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747963"/>
            <a:ext cx="20002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4">
            <a:extLst>
              <a:ext uri="{FF2B5EF4-FFF2-40B4-BE49-F238E27FC236}">
                <a16:creationId xmlns:a16="http://schemas.microsoft.com/office/drawing/2014/main" id="{69EF6E30-BA8D-5F4E-957C-B98B8C4D3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771775"/>
            <a:ext cx="19954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6">
            <a:extLst>
              <a:ext uri="{FF2B5EF4-FFF2-40B4-BE49-F238E27FC236}">
                <a16:creationId xmlns:a16="http://schemas.microsoft.com/office/drawing/2014/main" id="{0D8200BD-EBD5-944C-85B3-20EE19F0B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2951163"/>
            <a:ext cx="21812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" descr="Screen Shot 2017-08-24 at 11.17.50 AM.png">
            <a:extLst>
              <a:ext uri="{FF2B5EF4-FFF2-40B4-BE49-F238E27FC236}">
                <a16:creationId xmlns:a16="http://schemas.microsoft.com/office/drawing/2014/main" id="{A0CAB002-C128-FE49-AAA5-E80E88D618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130675"/>
            <a:ext cx="3776663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3" descr="Screen Shot 2017-08-23 at 4.57.15 PM.png">
            <a:extLst>
              <a:ext uri="{FF2B5EF4-FFF2-40B4-BE49-F238E27FC236}">
                <a16:creationId xmlns:a16="http://schemas.microsoft.com/office/drawing/2014/main" id="{F544124D-1865-EF44-A853-560AE3983A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5729288"/>
            <a:ext cx="18002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4" descr="Screen Shot 2017-08-23 at 4.59.46 PM.png">
            <a:extLst>
              <a:ext uri="{FF2B5EF4-FFF2-40B4-BE49-F238E27FC236}">
                <a16:creationId xmlns:a16="http://schemas.microsoft.com/office/drawing/2014/main" id="{4899A5F2-A4B3-2245-956A-3368B1AC0B1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8" y="4889500"/>
            <a:ext cx="136683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20">
            <a:extLst>
              <a:ext uri="{FF2B5EF4-FFF2-40B4-BE49-F238E27FC236}">
                <a16:creationId xmlns:a16="http://schemas.microsoft.com/office/drawing/2014/main" id="{965B27CD-1933-2444-8174-46E304EB8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2819400"/>
            <a:ext cx="1422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22">
            <a:extLst>
              <a:ext uri="{FF2B5EF4-FFF2-40B4-BE49-F238E27FC236}">
                <a16:creationId xmlns:a16="http://schemas.microsoft.com/office/drawing/2014/main" id="{9ECBA623-0CEC-344A-9CEA-2E172557F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88" y="4040188"/>
            <a:ext cx="137318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24">
            <a:extLst>
              <a:ext uri="{FF2B5EF4-FFF2-40B4-BE49-F238E27FC236}">
                <a16:creationId xmlns:a16="http://schemas.microsoft.com/office/drawing/2014/main" id="{477C792E-5458-C243-A9B6-6C33B23A3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3798888"/>
            <a:ext cx="142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FC7AD8-0F65-304A-A4D5-E5242496AE1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68576" y="4638579"/>
            <a:ext cx="3064856" cy="220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73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F54E2702-0A91-714B-B7AD-6954858676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Logic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9F712E58-BA18-C24A-8167-CA61BE247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3058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separate sections for teacher and lab technician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initial assessment of inherent risk</a:t>
            </a:r>
            <a:br>
              <a:rPr lang="en-US" altLang="en-US" sz="3000" dirty="0"/>
            </a:br>
            <a:r>
              <a:rPr lang="en-US" altLang="en-US" sz="3000" dirty="0"/>
              <a:t>- if low, go to end</a:t>
            </a:r>
            <a:br>
              <a:rPr lang="en-US" altLang="en-US" sz="3000" dirty="0"/>
            </a:br>
            <a:r>
              <a:rPr lang="en-US" altLang="en-US" sz="3000" dirty="0"/>
              <a:t>- if medium or more, record control measures</a:t>
            </a:r>
            <a:br>
              <a:rPr lang="en-US" altLang="en-US" sz="3000" dirty="0"/>
            </a:br>
            <a:r>
              <a:rPr lang="en-US" altLang="en-US" sz="3000" dirty="0"/>
              <a:t>- if high or extreme, third reviewer required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cross-checking by teacher/tech/reviewer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scheduling, ordering, labelling to save time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inexpensive ($350+GST per campus per year)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591797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C05027F5-E506-D34D-B322-5FBB4EFFCB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Electronic system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63830214-7C2E-4A49-9F5C-3A837C4C09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19672" y="1556792"/>
            <a:ext cx="7292975" cy="511256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relatively rapid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prompts sensitive to context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reduces paper consumption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easy to review and update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search and statistics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long term storage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  </a:t>
            </a:r>
            <a:r>
              <a:rPr lang="en-US" altLang="en-US" sz="2800" i="1" dirty="0" err="1">
                <a:solidFill>
                  <a:srgbClr val="00B0F0"/>
                </a:solidFill>
              </a:rPr>
              <a:t>RiskAssess</a:t>
            </a:r>
            <a:r>
              <a:rPr lang="en-US" altLang="en-US" sz="2800" i="1" dirty="0">
                <a:solidFill>
                  <a:srgbClr val="00B0F0"/>
                </a:solidFill>
              </a:rPr>
              <a:t>: 2,700 schools AU+NZ+CA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i="1" dirty="0">
                <a:solidFill>
                  <a:srgbClr val="00B0F0"/>
                </a:solidFill>
              </a:rPr>
              <a:t>                       82% AU, 96% NSW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i="1" dirty="0">
                <a:solidFill>
                  <a:srgbClr val="00B0F0"/>
                </a:solidFill>
              </a:rPr>
              <a:t>                       6,500,000 risk assessments</a:t>
            </a:r>
            <a:endParaRPr lang="en-US" altLang="en-US" sz="2400" i="1" dirty="0">
              <a:solidFill>
                <a:srgbClr val="00B0F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963822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Details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179513"/>
            <a:ext cx="8305800" cy="533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000" dirty="0"/>
              <a:t>• access from school/home 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nothing to install on computer, tablet or phone</a:t>
            </a:r>
            <a:br>
              <a:rPr lang="en-US" altLang="en-US" sz="3000" dirty="0"/>
            </a:br>
            <a:r>
              <a:rPr lang="en-US" altLang="en-US" sz="3000" dirty="0"/>
              <a:t>(instant update)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unlimited number of simultaneous users and risk assessments 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minimal data entry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complements SDSs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continuing input from science staff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multiple backups of data &amp; backup server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support and advice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49778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0D51194D-A3C0-4246-8DD5-77FDE75F58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Student </a:t>
            </a:r>
            <a:r>
              <a:rPr lang="en-US" altLang="en-US" dirty="0" err="1"/>
              <a:t>RiskAssess</a:t>
            </a:r>
            <a:endParaRPr lang="en-US" altLang="en-US" dirty="0"/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859C4385-CBE0-6B4B-AB69-1CD02C6BA4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552" y="908720"/>
            <a:ext cx="8370887" cy="5832648"/>
          </a:xfrm>
        </p:spPr>
        <p:txBody>
          <a:bodyPr/>
          <a:lstStyle/>
          <a:p>
            <a:pPr eaLnBrk="1" hangingPunct="1">
              <a:spcBef>
                <a:spcPts val="1000"/>
              </a:spcBef>
            </a:pPr>
            <a:r>
              <a:rPr lang="en-US" altLang="en-US" sz="3000" dirty="0">
                <a:solidFill>
                  <a:srgbClr val="0070C0"/>
                </a:solidFill>
              </a:rPr>
              <a:t>Allows students to carry out risk assessments of experiments that they design themselves, e.g. Depth Studies, student-</a:t>
            </a:r>
            <a:r>
              <a:rPr lang="en-US" altLang="en-US" sz="3000" dirty="0" err="1">
                <a:solidFill>
                  <a:srgbClr val="0070C0"/>
                </a:solidFill>
              </a:rPr>
              <a:t>centred</a:t>
            </a:r>
            <a:r>
              <a:rPr lang="en-US" altLang="en-US" sz="3000" dirty="0">
                <a:solidFill>
                  <a:srgbClr val="0070C0"/>
                </a:solidFill>
              </a:rPr>
              <a:t> work, IB</a:t>
            </a:r>
          </a:p>
          <a:p>
            <a:pPr eaLnBrk="1" hangingPunct="1">
              <a:spcBef>
                <a:spcPts val="1000"/>
              </a:spcBef>
            </a:pPr>
            <a:r>
              <a:rPr lang="en-US" altLang="en-US" sz="3000" dirty="0"/>
              <a:t>Like </a:t>
            </a:r>
            <a:r>
              <a:rPr lang="en-US" altLang="en-US" sz="3000" dirty="0" err="1"/>
              <a:t>RiskAssess</a:t>
            </a:r>
            <a:r>
              <a:rPr lang="en-US" altLang="en-US" sz="3000" dirty="0"/>
              <a:t>, but with student-specific features for</a:t>
            </a:r>
            <a:br>
              <a:rPr lang="en-US" altLang="en-US" sz="3000" dirty="0"/>
            </a:br>
            <a:r>
              <a:rPr lang="en-US" altLang="en-US" sz="3000" dirty="0"/>
              <a:t>    student names, PINs, teacher feedback, </a:t>
            </a:r>
            <a:r>
              <a:rPr lang="en-US" altLang="en-US" sz="3000" dirty="0" err="1"/>
              <a:t>etc</a:t>
            </a:r>
            <a:endParaRPr lang="en-US" altLang="en-US" sz="3000" dirty="0"/>
          </a:p>
          <a:p>
            <a:pPr eaLnBrk="1" hangingPunct="1">
              <a:spcBef>
                <a:spcPts val="1000"/>
              </a:spcBef>
            </a:pPr>
            <a:r>
              <a:rPr lang="en-US" altLang="en-US" sz="3000" dirty="0"/>
              <a:t>“Multiple </a:t>
            </a:r>
            <a:r>
              <a:rPr lang="en-US" altLang="en-US" sz="3000" dirty="0" err="1"/>
              <a:t>prac</a:t>
            </a:r>
            <a:r>
              <a:rPr lang="en-US" altLang="en-US" sz="3000" dirty="0"/>
              <a:t> management system” for teachers to manage large numbers of RAs</a:t>
            </a:r>
          </a:p>
          <a:p>
            <a:pPr eaLnBrk="1" hangingPunct="1">
              <a:spcBef>
                <a:spcPts val="1000"/>
              </a:spcBef>
            </a:pPr>
            <a:r>
              <a:rPr lang="en-US" altLang="en-US" sz="3000" dirty="0"/>
              <a:t>Meets curriculum requirements</a:t>
            </a:r>
          </a:p>
          <a:p>
            <a:pPr eaLnBrk="1" hangingPunct="1">
              <a:spcBef>
                <a:spcPts val="1000"/>
              </a:spcBef>
            </a:pPr>
            <a:r>
              <a:rPr lang="en-US" altLang="en-US" sz="3000" dirty="0"/>
              <a:t>Easy to use (esp. if know </a:t>
            </a:r>
            <a:r>
              <a:rPr lang="en-US" altLang="en-US" sz="3000" dirty="0" err="1"/>
              <a:t>RiskAssess</a:t>
            </a:r>
            <a:r>
              <a:rPr lang="en-US" altLang="en-US" sz="3000" dirty="0"/>
              <a:t>)</a:t>
            </a:r>
          </a:p>
          <a:p>
            <a:pPr eaLnBrk="1" hangingPunct="1">
              <a:spcBef>
                <a:spcPts val="1000"/>
              </a:spcBef>
            </a:pPr>
            <a:r>
              <a:rPr lang="en-US" altLang="en-US" sz="3000" dirty="0"/>
              <a:t>Inexpensive ($350+GST) per campus per year</a:t>
            </a:r>
          </a:p>
        </p:txBody>
      </p:sp>
    </p:spTree>
    <p:extLst>
      <p:ext uri="{BB962C8B-B14F-4D97-AF65-F5344CB8AC3E}">
        <p14:creationId xmlns:p14="http://schemas.microsoft.com/office/powerpoint/2010/main" val="601244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0D51194D-A3C0-4246-8DD5-77FDE75F58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Advantages of </a:t>
            </a:r>
            <a:r>
              <a:rPr lang="en-US" altLang="en-US" dirty="0" err="1"/>
              <a:t>RiskAssess</a:t>
            </a:r>
            <a:r>
              <a:rPr lang="en-US" altLang="en-US" dirty="0"/>
              <a:t> and Student </a:t>
            </a:r>
            <a:r>
              <a:rPr lang="en-US" altLang="en-US" dirty="0" err="1"/>
              <a:t>RiskAssess</a:t>
            </a:r>
            <a:endParaRPr lang="en-US" altLang="en-US" dirty="0"/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859C4385-CBE0-6B4B-AB69-1CD02C6BA4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2300" y="1988840"/>
            <a:ext cx="8370887" cy="4539952"/>
          </a:xfrm>
        </p:spPr>
        <p:txBody>
          <a:bodyPr/>
          <a:lstStyle/>
          <a:p>
            <a:pPr eaLnBrk="1" hangingPunct="1">
              <a:spcBef>
                <a:spcPts val="1000"/>
              </a:spcBef>
            </a:pPr>
            <a:r>
              <a:rPr lang="en-US" altLang="en-US" sz="3000" dirty="0"/>
              <a:t>proper consideration of risks and control measures </a:t>
            </a:r>
          </a:p>
          <a:p>
            <a:pPr eaLnBrk="1" hangingPunct="1">
              <a:spcBef>
                <a:spcPts val="1000"/>
              </a:spcBef>
            </a:pPr>
            <a:r>
              <a:rPr lang="en-US" altLang="en-US" sz="3000" dirty="0" err="1"/>
              <a:t>standardisation</a:t>
            </a:r>
            <a:r>
              <a:rPr lang="en-US" altLang="en-US" sz="3000" dirty="0"/>
              <a:t> within and between schools</a:t>
            </a:r>
          </a:p>
          <a:p>
            <a:pPr eaLnBrk="1" hangingPunct="1">
              <a:spcBef>
                <a:spcPts val="1000"/>
              </a:spcBef>
            </a:pPr>
            <a:r>
              <a:rPr lang="en-US" altLang="en-US" sz="3000" dirty="0"/>
              <a:t>storage of records for legal purposes</a:t>
            </a:r>
          </a:p>
          <a:p>
            <a:pPr eaLnBrk="1" hangingPunct="1">
              <a:spcBef>
                <a:spcPts val="1000"/>
              </a:spcBef>
            </a:pPr>
            <a:r>
              <a:rPr lang="en-US" altLang="en-US" sz="3000" dirty="0"/>
              <a:t>communication between teachers and lab technicians</a:t>
            </a:r>
          </a:p>
          <a:p>
            <a:pPr eaLnBrk="1" hangingPunct="1">
              <a:spcBef>
                <a:spcPts val="1000"/>
              </a:spcBef>
            </a:pPr>
            <a:r>
              <a:rPr lang="en-US" altLang="en-US" sz="3000" dirty="0"/>
              <a:t>discourages spur-of-the-moment experiments</a:t>
            </a:r>
          </a:p>
          <a:p>
            <a:pPr eaLnBrk="1" hangingPunct="1">
              <a:spcBef>
                <a:spcPts val="1000"/>
              </a:spcBef>
            </a:pPr>
            <a:r>
              <a:rPr lang="en-US" altLang="en-US" sz="3000" dirty="0"/>
              <a:t>useful for new/inexperienced staff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589458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F32208ED-DFA6-C64C-AC74-9C8B147D0F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Outcomes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9C21DF87-CACD-3043-B304-6509C8B55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8077200" cy="484475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reduced frequency of injuries </a:t>
            </a:r>
            <a:br>
              <a:rPr lang="en-US" altLang="en-US" sz="3000" dirty="0"/>
            </a:br>
            <a:r>
              <a:rPr lang="en-US" altLang="en-US" sz="3000" dirty="0"/>
              <a:t>  - to students</a:t>
            </a:r>
            <a:br>
              <a:rPr lang="en-US" altLang="en-US" sz="3000" dirty="0"/>
            </a:br>
            <a:r>
              <a:rPr lang="en-US" altLang="en-US" sz="3000" dirty="0"/>
              <a:t>  - to school staff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reduced costs for paperwork, litigation and payouts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compliance with the law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helps maintain variety of chemicals and equipment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3000" dirty="0"/>
              <a:t>• easy ordering, scheduling and labelling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3000" dirty="0"/>
              <a:t>• helps with learning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751142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D665AA-D4D4-EF48-A6D1-FFDCF96D6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67" y="692696"/>
            <a:ext cx="5571309" cy="10261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8599B0-24E1-6E44-B0C6-650CEE9C7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855" y="2155475"/>
            <a:ext cx="5564777" cy="10305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25358A-1AA9-2849-BEE0-CAC1AFAD48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364" y="3672012"/>
            <a:ext cx="5571309" cy="1016010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07AA508C-0F0C-6D4E-9CDA-3F7A076F9A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00192" y="696753"/>
            <a:ext cx="2664296" cy="909987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Helvetica" pitchFamily="2" charset="0"/>
                <a:cs typeface="Arial" panose="020B0604020202020204" pitchFamily="34" charset="0"/>
              </a:rPr>
              <a:t>2700 schools</a:t>
            </a:r>
            <a:br>
              <a:rPr lang="en-US" altLang="en-US" sz="2400" dirty="0">
                <a:latin typeface="Helvetica" pitchFamily="2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Helvetica" pitchFamily="2" charset="0"/>
                <a:cs typeface="Arial" panose="020B0604020202020204" pitchFamily="34" charset="0"/>
              </a:rPr>
              <a:t>NSW: 805 (96%)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632DE049-BC71-7F4E-9317-00BF8D9B5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2204864"/>
            <a:ext cx="2664296" cy="9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  <a:t>580 schools</a:t>
            </a:r>
            <a:b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</a:br>
            <a: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  <a:t>NSW: 128 (15%)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3B07CE79-125F-A041-8E4A-1DA3AE2D8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3743150"/>
            <a:ext cx="2664296" cy="9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  <a:t>200 schools</a:t>
            </a:r>
          </a:p>
          <a:p>
            <a:pPr eaLnBrk="1" hangingPunct="1"/>
            <a: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  <a:t>NSW: 180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46399F-17A1-094D-90BA-501717246D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06" y="5174045"/>
            <a:ext cx="5609700" cy="1046920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2928BCFD-3577-6749-9B2C-0D1642CBF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5232903"/>
            <a:ext cx="2664296" cy="9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  <a:t>70 schools</a:t>
            </a:r>
            <a:b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</a:br>
            <a: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  <a:t>NSW: 18</a:t>
            </a:r>
          </a:p>
        </p:txBody>
      </p:sp>
    </p:spTree>
    <p:extLst>
      <p:ext uri="{BB962C8B-B14F-4D97-AF65-F5344CB8AC3E}">
        <p14:creationId xmlns:p14="http://schemas.microsoft.com/office/powerpoint/2010/main" val="125561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492896"/>
            <a:ext cx="8352928" cy="1143000"/>
          </a:xfrm>
        </p:spPr>
        <p:txBody>
          <a:bodyPr/>
          <a:lstStyle/>
          <a:p>
            <a:pPr eaLnBrk="1" hangingPunct="1"/>
            <a:r>
              <a:rPr lang="en-US" sz="7000" dirty="0">
                <a:latin typeface="Arial" charset="0"/>
                <a:ea typeface="ＭＳ Ｐゴシック" charset="0"/>
                <a:cs typeface="ＭＳ Ｐゴシック" charset="0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683183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117DD7-A63E-ED4E-CEE9-62351BFB13BD}"/>
              </a:ext>
            </a:extLst>
          </p:cNvPr>
          <p:cNvSpPr/>
          <p:nvPr/>
        </p:nvSpPr>
        <p:spPr bwMode="auto">
          <a:xfrm>
            <a:off x="1259632" y="130324"/>
            <a:ext cx="7416824" cy="653903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5" name="Rectangle 2">
            <a:extLst>
              <a:ext uri="{FF2B5EF4-FFF2-40B4-BE49-F238E27FC236}">
                <a16:creationId xmlns:a16="http://schemas.microsoft.com/office/drawing/2014/main" id="{CB65AEE0-36EF-A848-91CE-8C5E47137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9632" y="1097360"/>
            <a:ext cx="7527467" cy="5760640"/>
          </a:xfrm>
        </p:spPr>
        <p:txBody>
          <a:bodyPr lIns="90000" anchor="t" anchorCtr="0"/>
          <a:lstStyle/>
          <a:p>
            <a:pPr algn="l" eaLnBrk="1" hangingPunct="1"/>
            <a:r>
              <a:rPr lang="en-US" altLang="en-US" sz="3200" dirty="0"/>
              <a:t>• Logic of the risk assessment process</a:t>
            </a:r>
            <a:br>
              <a:rPr lang="en-US" altLang="en-US" sz="3200" dirty="0"/>
            </a:br>
            <a:br>
              <a:rPr lang="en-US" altLang="en-US" sz="3200" dirty="0"/>
            </a:br>
            <a:r>
              <a:rPr lang="en-US" altLang="en-US" sz="3200" dirty="0"/>
              <a:t>• </a:t>
            </a:r>
            <a:r>
              <a:rPr lang="en-US" altLang="en-US" sz="3200" dirty="0" err="1"/>
              <a:t>RiskAssess</a:t>
            </a:r>
            <a:r>
              <a:rPr lang="en-US" altLang="en-US" sz="3200" dirty="0"/>
              <a:t> and Student </a:t>
            </a:r>
            <a:r>
              <a:rPr lang="en-US" altLang="en-US" sz="3200" dirty="0" err="1"/>
              <a:t>RiskAssess</a:t>
            </a:r>
            <a:br>
              <a:rPr lang="en-US" altLang="en-US" sz="3200" dirty="0"/>
            </a:br>
            <a:br>
              <a:rPr lang="en-US" altLang="en-US" sz="3200" dirty="0"/>
            </a:br>
            <a:r>
              <a:rPr lang="en-US" altLang="en-US" sz="3200" dirty="0"/>
              <a:t>• Included in </a:t>
            </a:r>
            <a:r>
              <a:rPr lang="en-US" altLang="en-US" sz="3200" dirty="0" err="1"/>
              <a:t>RiskAssess</a:t>
            </a:r>
            <a:r>
              <a:rPr lang="en-US" altLang="en-US" sz="3200" dirty="0"/>
              <a:t>:</a:t>
            </a:r>
            <a:br>
              <a:rPr lang="en-US" altLang="en-US" sz="3200" dirty="0"/>
            </a:br>
            <a:r>
              <a:rPr lang="en-US" altLang="en-US" sz="3200" dirty="0"/>
              <a:t>     ordering &amp; scheduling system</a:t>
            </a:r>
            <a:br>
              <a:rPr lang="en-US" altLang="en-US" sz="3200" dirty="0"/>
            </a:br>
            <a:r>
              <a:rPr lang="en-US" altLang="en-US" sz="3200" dirty="0"/>
              <a:t>     labelling</a:t>
            </a:r>
            <a:br>
              <a:rPr lang="en-US" altLang="en-US" sz="3200" dirty="0"/>
            </a:br>
            <a:r>
              <a:rPr lang="en-US" altLang="en-US" sz="3200" dirty="0"/>
              <a:t>     general safety (250 page book)</a:t>
            </a:r>
            <a:br>
              <a:rPr lang="en-US" altLang="en-US" sz="3200" dirty="0"/>
            </a:br>
            <a:r>
              <a:rPr lang="en-US" altLang="en-US" sz="3200" dirty="0"/>
              <a:t>     chemical safety (GHS, DG, Register)</a:t>
            </a:r>
            <a:br>
              <a:rPr lang="en-US" altLang="en-US" sz="3200" dirty="0"/>
            </a:br>
            <a:r>
              <a:rPr lang="en-US" altLang="en-US" sz="3200" dirty="0"/>
              <a:t>     chemical disposal</a:t>
            </a:r>
            <a:br>
              <a:rPr lang="en-US" altLang="en-US" sz="3200" dirty="0"/>
            </a:br>
            <a:r>
              <a:rPr lang="en-US" altLang="en-US" sz="3200" dirty="0"/>
              <a:t>     biological safety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B84365-7547-2C48-9226-1E8291515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130324"/>
            <a:ext cx="865505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kern="0" dirty="0"/>
              <a:t>MENU</a:t>
            </a:r>
            <a:endParaRPr lang="en-US" alt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4011736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CB65AEE0-36EF-A848-91CE-8C5E47137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9632" y="2420888"/>
            <a:ext cx="7345064" cy="4104456"/>
          </a:xfrm>
        </p:spPr>
        <p:txBody>
          <a:bodyPr anchor="t" anchorCtr="0"/>
          <a:lstStyle/>
          <a:p>
            <a:pPr algn="l" eaLnBrk="1" hangingPunct="1"/>
            <a:r>
              <a:rPr lang="en-US" altLang="en-US" sz="4000" dirty="0"/>
              <a:t>• reduce injuries</a:t>
            </a:r>
            <a:br>
              <a:rPr lang="en-US" altLang="en-US" sz="4000" dirty="0"/>
            </a:br>
            <a:br>
              <a:rPr lang="en-US" altLang="en-US" sz="4000" dirty="0"/>
            </a:br>
            <a:r>
              <a:rPr lang="en-US" altLang="en-US" sz="4000" dirty="0"/>
              <a:t>• increase legal protection*</a:t>
            </a:r>
            <a:br>
              <a:rPr lang="en-US" altLang="en-US" sz="4000" dirty="0"/>
            </a:br>
            <a:br>
              <a:rPr lang="en-US" altLang="en-US" sz="4000" dirty="0"/>
            </a:br>
            <a:br>
              <a:rPr lang="en-US" altLang="en-US" sz="4000" dirty="0"/>
            </a:br>
            <a:r>
              <a:rPr lang="en-US" altLang="en-US" sz="2400" dirty="0"/>
              <a:t>*</a:t>
            </a:r>
            <a:r>
              <a:rPr lang="en-US" altLang="en-US" sz="2000" dirty="0"/>
              <a:t>See </a:t>
            </a:r>
            <a:br>
              <a:rPr lang="en-US" altLang="en-US" sz="2000" dirty="0"/>
            </a:br>
            <a:r>
              <a:rPr lang="en-US" altLang="en-US" sz="2000" dirty="0">
                <a:solidFill>
                  <a:srgbClr val="3366FF"/>
                </a:solidFill>
                <a:hlinkClick r:id="rId3"/>
              </a:rPr>
              <a:t>www.riskassess.com.au/info/legally_required</a:t>
            </a:r>
            <a:br>
              <a:rPr lang="en-US" altLang="en-US" sz="2000" dirty="0">
                <a:solidFill>
                  <a:srgbClr val="3366FF"/>
                </a:solidFill>
              </a:rPr>
            </a:br>
            <a:endParaRPr lang="en-US" alt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B84365-7547-2C48-9226-1E8291515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595" y="836712"/>
            <a:ext cx="865505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kern="0" dirty="0"/>
              <a:t>Why do risk assessments?</a:t>
            </a:r>
            <a:endParaRPr lang="en-US" alt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2743159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B5F80DEC-3400-7AAA-9D83-549C1738AF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610600" cy="762000"/>
          </a:xfrm>
        </p:spPr>
        <p:txBody>
          <a:bodyPr/>
          <a:lstStyle/>
          <a:p>
            <a:pPr eaLnBrk="1" hangingPunct="1"/>
            <a:r>
              <a:rPr lang="en-US" altLang="en-US"/>
              <a:t>Work Health &amp; Safety Act 2011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B922E499-7CE4-DE2A-7CD8-2825CC31C3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. . . a duty . . . to eliminate/minimise risks to health and safety as far as is reasonably practicable.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. . . taking into account and weighing up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	</a:t>
            </a:r>
            <a:r>
              <a:rPr lang="en-US" altLang="en-US" sz="3000">
                <a:solidFill>
                  <a:srgbClr val="FF0000"/>
                </a:solidFill>
              </a:rPr>
              <a:t>all relevant matters</a:t>
            </a:r>
            <a:r>
              <a:rPr lang="en-US" altLang="en-US" sz="3000"/>
              <a:t> including:</a:t>
            </a:r>
            <a:br>
              <a:rPr lang="en-US" altLang="en-US" sz="3000"/>
            </a:br>
            <a:r>
              <a:rPr lang="en-US" altLang="en-US" sz="3000"/>
              <a:t>(a) the </a:t>
            </a:r>
            <a:r>
              <a:rPr lang="en-US" altLang="en-US" sz="3000">
                <a:solidFill>
                  <a:srgbClr val="0000FF"/>
                </a:solidFill>
              </a:rPr>
              <a:t>likelihood</a:t>
            </a:r>
            <a:r>
              <a:rPr lang="en-US" altLang="en-US" sz="3000"/>
              <a:t> of the hazard or the risk concerned occurring; and</a:t>
            </a:r>
            <a:br>
              <a:rPr lang="en-US" altLang="en-US" sz="3000"/>
            </a:br>
            <a:r>
              <a:rPr lang="en-US" altLang="en-US" sz="3000"/>
              <a:t>(b) the </a:t>
            </a:r>
            <a:r>
              <a:rPr lang="en-US" altLang="en-US" sz="3000">
                <a:solidFill>
                  <a:srgbClr val="0000FF"/>
                </a:solidFill>
              </a:rPr>
              <a:t>degree of harm</a:t>
            </a:r>
            <a:r>
              <a:rPr lang="en-US" altLang="en-US" sz="3000"/>
              <a:t> that might result from the hazard or the risk</a:t>
            </a:r>
            <a:br>
              <a:rPr lang="en-US" altLang="en-US" sz="3000"/>
            </a:br>
            <a:r>
              <a:rPr lang="en-US" altLang="en-US" sz="3000"/>
              <a:t>. . . 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i="1"/>
              <a:t>Part 2, Sections 17 and 18</a:t>
            </a:r>
            <a:endParaRPr lang="en-US" altLang="en-US"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>
            <a:extLst>
              <a:ext uri="{FF2B5EF4-FFF2-40B4-BE49-F238E27FC236}">
                <a16:creationId xmlns:a16="http://schemas.microsoft.com/office/drawing/2014/main" id="{5ED1458F-7FAF-3FCA-E669-3BFD36507A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584" y="1556792"/>
            <a:ext cx="8229600" cy="504056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Risk assessments must take into account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FF6600"/>
                </a:solidFill>
              </a:rPr>
              <a:t>all relevant matters </a:t>
            </a:r>
            <a:r>
              <a:rPr lang="en-US" altLang="en-US" sz="3000" dirty="0"/>
              <a:t>including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facilities available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 err="1"/>
              <a:t>behaviour</a:t>
            </a:r>
            <a:r>
              <a:rPr lang="en-US" altLang="en-US" sz="3000" dirty="0"/>
              <a:t> of the class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students with special needs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students with allergies, </a:t>
            </a:r>
            <a:r>
              <a:rPr lang="en-US" altLang="en-US" sz="3000" dirty="0" err="1"/>
              <a:t>etc</a:t>
            </a: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  <a:p>
            <a:pPr marL="0"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00B050"/>
                </a:solidFill>
              </a:rPr>
              <a:t>Each class doing each experiment should be the subject of a separate risk assessment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2912777-453C-1BCD-9B6F-C9B21DC5B6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947737"/>
          </a:xfrm>
        </p:spPr>
        <p:txBody>
          <a:bodyPr/>
          <a:lstStyle/>
          <a:p>
            <a:pPr eaLnBrk="1" hangingPunct="1"/>
            <a:r>
              <a:rPr lang="en-US" altLang="en-US" dirty="0"/>
              <a:t>The law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3CDA9594-B322-9D8C-6CDD-C9176F2056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769" y="25523"/>
            <a:ext cx="7772400" cy="947737"/>
          </a:xfrm>
        </p:spPr>
        <p:txBody>
          <a:bodyPr/>
          <a:lstStyle/>
          <a:p>
            <a:pPr eaLnBrk="1" hangingPunct="1"/>
            <a:r>
              <a:rPr lang="en-US" altLang="en-US" dirty="0"/>
              <a:t>Risk assessment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ECC31D56-F864-26BC-7B5A-15A28F0C90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86083"/>
            <a:ext cx="7772400" cy="417111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To assess the severity of a risk,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you need to consider: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• the consequences of the event, and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• the chance that it will occur (likelihood)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Severity (risk level) may be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00B050"/>
                </a:solidFill>
              </a:rPr>
              <a:t>Low</a:t>
            </a:r>
            <a:r>
              <a:rPr lang="en-US" altLang="en-US" dirty="0"/>
              <a:t>        </a:t>
            </a:r>
            <a:r>
              <a:rPr lang="en-US" altLang="en-US" dirty="0">
                <a:solidFill>
                  <a:srgbClr val="FFC000"/>
                </a:solidFill>
              </a:rPr>
              <a:t>Medium</a:t>
            </a:r>
            <a:r>
              <a:rPr lang="en-US" altLang="en-US" dirty="0"/>
              <a:t>       </a:t>
            </a:r>
            <a:r>
              <a:rPr lang="en-US" altLang="en-US" dirty="0">
                <a:solidFill>
                  <a:srgbClr val="FF0000"/>
                </a:solidFill>
              </a:rPr>
              <a:t>High</a:t>
            </a:r>
            <a:r>
              <a:rPr lang="en-US" altLang="en-US" dirty="0"/>
              <a:t>       </a:t>
            </a:r>
            <a:r>
              <a:rPr lang="en-US" altLang="en-US" dirty="0">
                <a:solidFill>
                  <a:srgbClr val="C00000"/>
                </a:solidFill>
              </a:rPr>
              <a:t>Extreme</a:t>
            </a: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4FDBB93C-D2B4-557E-1328-144709012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598" y="5445224"/>
            <a:ext cx="72723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dirty="0"/>
              <a:t>AU ISO 31000:2018 </a:t>
            </a:r>
            <a:r>
              <a:rPr lang="ja-JP" altLang="en-US" sz="2400"/>
              <a:t>“</a:t>
            </a:r>
            <a:r>
              <a:rPr lang="en-US" altLang="ja-JP" sz="2400" dirty="0"/>
              <a:t>Risk management</a:t>
            </a:r>
            <a:r>
              <a:rPr lang="ja-JP" altLang="en-US" sz="2400"/>
              <a:t>”</a:t>
            </a:r>
            <a:endParaRPr lang="en-US" altLang="ja-JP" sz="2400" dirty="0"/>
          </a:p>
          <a:p>
            <a:r>
              <a:rPr lang="en-US" altLang="en-US" dirty="0"/>
              <a:t>Risk matrices used in schools are 3 x 3 to 5 x 5</a:t>
            </a:r>
          </a:p>
          <a:p>
            <a:r>
              <a:rPr lang="en-US" altLang="en-US" dirty="0"/>
              <a:t>See </a:t>
            </a:r>
            <a:r>
              <a:rPr lang="en-US" altLang="en-US" dirty="0" err="1">
                <a:solidFill>
                  <a:srgbClr val="3366FF"/>
                </a:solidFill>
              </a:rPr>
              <a:t>www.riskassess.com.au</a:t>
            </a:r>
            <a:r>
              <a:rPr lang="en-US" altLang="en-US" dirty="0">
                <a:solidFill>
                  <a:srgbClr val="3366FF"/>
                </a:solidFill>
              </a:rPr>
              <a:t>/</a:t>
            </a:r>
            <a:r>
              <a:rPr lang="en-US" altLang="en-US" dirty="0" err="1">
                <a:solidFill>
                  <a:srgbClr val="3366FF"/>
                </a:solidFill>
              </a:rPr>
              <a:t>learning_resources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21DD0E6C-167F-3C91-A4A9-815690BE24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87675" y="476250"/>
            <a:ext cx="3382963" cy="555625"/>
          </a:xfrm>
        </p:spPr>
        <p:txBody>
          <a:bodyPr/>
          <a:lstStyle/>
          <a:p>
            <a:pPr eaLnBrk="1" hangingPunct="1"/>
            <a:r>
              <a:rPr lang="en-US" altLang="en-US" sz="3200"/>
              <a:t>Assess risks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8AB9EB4-6137-88B4-3E59-4E639CF3EE0B}"/>
              </a:ext>
            </a:extLst>
          </p:cNvPr>
          <p:cNvCxnSpPr/>
          <p:nvPr/>
        </p:nvCxnSpPr>
        <p:spPr bwMode="auto">
          <a:xfrm>
            <a:off x="4643438" y="1125538"/>
            <a:ext cx="0" cy="1428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BE1278-BF11-13AC-860D-064A3F7A13F2}"/>
              </a:ext>
            </a:extLst>
          </p:cNvPr>
          <p:cNvCxnSpPr/>
          <p:nvPr/>
        </p:nvCxnSpPr>
        <p:spPr bwMode="auto">
          <a:xfrm>
            <a:off x="2771775" y="1268413"/>
            <a:ext cx="38877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E0BDCEF-8958-FCB4-CB39-857D76B295DC}"/>
              </a:ext>
            </a:extLst>
          </p:cNvPr>
          <p:cNvCxnSpPr/>
          <p:nvPr/>
        </p:nvCxnSpPr>
        <p:spPr bwMode="auto">
          <a:xfrm>
            <a:off x="2771775" y="1268413"/>
            <a:ext cx="0" cy="215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CBEB58A-0F35-63A8-999A-A7133F7F6006}"/>
              </a:ext>
            </a:extLst>
          </p:cNvPr>
          <p:cNvCxnSpPr/>
          <p:nvPr/>
        </p:nvCxnSpPr>
        <p:spPr bwMode="auto">
          <a:xfrm>
            <a:off x="6659563" y="1268413"/>
            <a:ext cx="0" cy="215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8678" name="Rectangle 2">
            <a:extLst>
              <a:ext uri="{FF2B5EF4-FFF2-40B4-BE49-F238E27FC236}">
                <a16:creationId xmlns:a16="http://schemas.microsoft.com/office/drawing/2014/main" id="{D2041C63-7FED-0E8E-BFDE-6BF76C366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628775"/>
            <a:ext cx="3382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</a:rPr>
              <a:t>≥Medium</a:t>
            </a:r>
          </a:p>
          <a:p>
            <a:pPr algn="ctr" eaLnBrk="1" hangingPunct="1"/>
            <a:r>
              <a:rPr lang="en-US" altLang="en-US" sz="2800">
                <a:solidFill>
                  <a:srgbClr val="FF0000"/>
                </a:solidFill>
              </a:rPr>
              <a:t>risk level</a:t>
            </a:r>
          </a:p>
        </p:txBody>
      </p:sp>
      <p:sp>
        <p:nvSpPr>
          <p:cNvPr id="28679" name="Rectangle 2">
            <a:extLst>
              <a:ext uri="{FF2B5EF4-FFF2-40B4-BE49-F238E27FC236}">
                <a16:creationId xmlns:a16="http://schemas.microsoft.com/office/drawing/2014/main" id="{8A5E3200-54C5-8031-8E7C-844B82454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1628775"/>
            <a:ext cx="3382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8000"/>
                </a:solidFill>
              </a:rPr>
              <a:t>Low</a:t>
            </a:r>
          </a:p>
          <a:p>
            <a:pPr algn="ctr" eaLnBrk="1" hangingPunct="1"/>
            <a:r>
              <a:rPr lang="en-US" altLang="en-US" sz="2800">
                <a:solidFill>
                  <a:srgbClr val="008000"/>
                </a:solidFill>
              </a:rPr>
              <a:t>risk level</a:t>
            </a:r>
          </a:p>
        </p:txBody>
      </p:sp>
      <p:sp>
        <p:nvSpPr>
          <p:cNvPr id="28680" name="Rectangle 2">
            <a:extLst>
              <a:ext uri="{FF2B5EF4-FFF2-40B4-BE49-F238E27FC236}">
                <a16:creationId xmlns:a16="http://schemas.microsoft.com/office/drawing/2014/main" id="{CA589636-B210-C837-1AB0-B738BD9AE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997200"/>
            <a:ext cx="3382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chemeClr val="tx2"/>
                </a:solidFill>
              </a:rPr>
              <a:t>Add control measures</a:t>
            </a:r>
          </a:p>
        </p:txBody>
      </p:sp>
      <p:sp>
        <p:nvSpPr>
          <p:cNvPr id="28681" name="Rectangle 2">
            <a:extLst>
              <a:ext uri="{FF2B5EF4-FFF2-40B4-BE49-F238E27FC236}">
                <a16:creationId xmlns:a16="http://schemas.microsoft.com/office/drawing/2014/main" id="{F3E11655-D9B0-A6CF-EA70-9EBE41C42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2997200"/>
            <a:ext cx="2592388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8000"/>
                </a:solidFill>
              </a:rPr>
              <a:t>DO</a:t>
            </a:r>
          </a:p>
          <a:p>
            <a:pPr algn="ctr" eaLnBrk="1" hangingPunct="1"/>
            <a:r>
              <a:rPr lang="en-US" altLang="en-US" sz="2800">
                <a:solidFill>
                  <a:srgbClr val="008000"/>
                </a:solidFill>
              </a:rPr>
              <a:t>EXPERIMENT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8E31F9D-969F-B49F-92FB-92B057A9428B}"/>
              </a:ext>
            </a:extLst>
          </p:cNvPr>
          <p:cNvCxnSpPr/>
          <p:nvPr/>
        </p:nvCxnSpPr>
        <p:spPr bwMode="auto">
          <a:xfrm>
            <a:off x="2771775" y="2420938"/>
            <a:ext cx="0" cy="431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0D14A1B-E15A-0968-6DCA-7864A758BD00}"/>
              </a:ext>
            </a:extLst>
          </p:cNvPr>
          <p:cNvCxnSpPr/>
          <p:nvPr/>
        </p:nvCxnSpPr>
        <p:spPr bwMode="auto">
          <a:xfrm>
            <a:off x="6659563" y="2420938"/>
            <a:ext cx="0" cy="431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29FC19C-0CE4-F65B-B38B-D8892A2FDB1F}"/>
              </a:ext>
            </a:extLst>
          </p:cNvPr>
          <p:cNvCxnSpPr/>
          <p:nvPr/>
        </p:nvCxnSpPr>
        <p:spPr bwMode="auto">
          <a:xfrm>
            <a:off x="2771775" y="3789363"/>
            <a:ext cx="0" cy="1444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D168C4B-61B4-8D63-AFE8-B743CD593BB9}"/>
              </a:ext>
            </a:extLst>
          </p:cNvPr>
          <p:cNvCxnSpPr/>
          <p:nvPr/>
        </p:nvCxnSpPr>
        <p:spPr bwMode="auto">
          <a:xfrm>
            <a:off x="1331913" y="3933825"/>
            <a:ext cx="14398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8BE385F-7FD9-F0A8-879D-9D2E742E4FD0}"/>
              </a:ext>
            </a:extLst>
          </p:cNvPr>
          <p:cNvCxnSpPr/>
          <p:nvPr/>
        </p:nvCxnSpPr>
        <p:spPr bwMode="auto">
          <a:xfrm>
            <a:off x="1331913" y="836613"/>
            <a:ext cx="0" cy="30972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61A24D8-19E1-A16A-087B-7532F06FB242}"/>
              </a:ext>
            </a:extLst>
          </p:cNvPr>
          <p:cNvCxnSpPr/>
          <p:nvPr/>
        </p:nvCxnSpPr>
        <p:spPr bwMode="auto">
          <a:xfrm>
            <a:off x="1331913" y="836613"/>
            <a:ext cx="165576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8688" name="Rectangle 2">
            <a:extLst>
              <a:ext uri="{FF2B5EF4-FFF2-40B4-BE49-F238E27FC236}">
                <a16:creationId xmlns:a16="http://schemas.microsoft.com/office/drawing/2014/main" id="{5D3977B7-5B59-AFB6-8CDA-E093F1F1E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508500"/>
            <a:ext cx="813593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Inherent level of risk</a:t>
            </a:r>
          </a:p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= risk level without any control measures besides “routine procedures”</a:t>
            </a:r>
          </a:p>
          <a:p>
            <a:pPr eaLnBrk="1" hangingPunct="1"/>
            <a:endParaRPr lang="en-US" altLang="en-US" sz="70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Residual level of risk</a:t>
            </a:r>
          </a:p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= risk level with control measures in place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9B7B3E06-037D-134F-94F2-ADA34F2000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What is </a:t>
            </a:r>
            <a:r>
              <a:rPr lang="en-US" altLang="en-US" dirty="0" err="1"/>
              <a:t>RiskAssess</a:t>
            </a:r>
            <a:r>
              <a:rPr lang="en-US" altLang="en-US" dirty="0"/>
              <a:t>?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4A929F99-691A-CA44-BD84-EEE4E0A58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3848" y="1792288"/>
            <a:ext cx="8280152" cy="494908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3500" dirty="0"/>
              <a:t>• web-based risk assessment tool </a:t>
            </a:r>
          </a:p>
          <a:p>
            <a:pPr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3500" dirty="0"/>
              <a:t>• </a:t>
            </a:r>
            <a:r>
              <a:rPr lang="en-US" altLang="en-US" sz="3500" dirty="0" err="1"/>
              <a:t>customised</a:t>
            </a:r>
            <a:r>
              <a:rPr lang="en-US" altLang="en-US" sz="3500" dirty="0"/>
              <a:t> to the school situation</a:t>
            </a:r>
          </a:p>
          <a:p>
            <a:pPr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3500" dirty="0"/>
              <a:t>• provides</a:t>
            </a:r>
            <a:br>
              <a:rPr lang="en-US" altLang="en-US" sz="3500" dirty="0"/>
            </a:br>
            <a:r>
              <a:rPr lang="en-US" altLang="en-US" sz="3500" dirty="0"/>
              <a:t>  - electronic templates (AU/ISO)</a:t>
            </a:r>
            <a:br>
              <a:rPr lang="en-US" altLang="en-US" sz="3500" dirty="0"/>
            </a:br>
            <a:r>
              <a:rPr lang="en-US" altLang="en-US" sz="3500" dirty="0"/>
              <a:t>  - databases of information on risks   </a:t>
            </a:r>
          </a:p>
          <a:p>
            <a:pPr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3500" dirty="0"/>
              <a:t>• easy sharing of risk assessments</a:t>
            </a:r>
          </a:p>
          <a:p>
            <a:pPr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3500" dirty="0"/>
              <a:t>• plus ordering, scheduling &amp; labelling</a:t>
            </a:r>
          </a:p>
          <a:p>
            <a:pPr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3500" dirty="0"/>
              <a:t>• plus extensive learning resources</a:t>
            </a:r>
          </a:p>
          <a:p>
            <a:pPr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endParaRPr lang="en-US" altLang="en-US" sz="3500" dirty="0"/>
          </a:p>
          <a:p>
            <a:pPr indent="0" eaLnBrk="1" hangingPunct="1">
              <a:lnSpc>
                <a:spcPct val="90000"/>
              </a:lnSpc>
              <a:buFontTx/>
              <a:buNone/>
            </a:pP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126070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D448ED-030D-FF43-A115-967528BCE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881634"/>
            <a:ext cx="4810082" cy="52559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E3DEEC-C4B7-5F46-8BAB-56675A243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161257"/>
            <a:ext cx="3918857" cy="669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627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85336</TotalTime>
  <Words>806</Words>
  <Application>Microsoft Macintosh PowerPoint</Application>
  <PresentationFormat>On-screen Show (4:3)</PresentationFormat>
  <Paragraphs>122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Helvetica</vt:lpstr>
      <vt:lpstr>Blank Presentation</vt:lpstr>
      <vt:lpstr>Safety in Science: risk assessment and RiskAssess</vt:lpstr>
      <vt:lpstr>• Logic of the risk assessment process  • RiskAssess and Student RiskAssess  • Included in RiskAssess:      ordering &amp; scheduling system      labelling      general safety (250 page book)      chemical safety (GHS, DG, Register)      chemical disposal      biological safety</vt:lpstr>
      <vt:lpstr>• reduce injuries  • increase legal protection*   *See  www.riskassess.com.au/info/legally_required </vt:lpstr>
      <vt:lpstr>Work Health &amp; Safety Act 2011</vt:lpstr>
      <vt:lpstr>The law</vt:lpstr>
      <vt:lpstr>Risk assessment</vt:lpstr>
      <vt:lpstr>Assess risks</vt:lpstr>
      <vt:lpstr>What is RiskAssess?</vt:lpstr>
      <vt:lpstr>PowerPoint Presentation</vt:lpstr>
      <vt:lpstr>PowerPoint Presentation</vt:lpstr>
      <vt:lpstr>Logic</vt:lpstr>
      <vt:lpstr>Electronic system</vt:lpstr>
      <vt:lpstr>Details</vt:lpstr>
      <vt:lpstr>Student RiskAssess</vt:lpstr>
      <vt:lpstr>Advantages of RiskAssess and Student RiskAssess</vt:lpstr>
      <vt:lpstr>Outcomes</vt:lpstr>
      <vt:lpstr>2700 schools NSW: 805 (96%)</vt:lpstr>
      <vt:lpstr>DEMO</vt:lpstr>
    </vt:vector>
  </TitlesOfParts>
  <Company>CEIC UNSW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assessment and control of risks</dc:title>
  <dc:creator>Phillip Crisp</dc:creator>
  <cp:lastModifiedBy>Phillip Crisp</cp:lastModifiedBy>
  <cp:revision>341</cp:revision>
  <cp:lastPrinted>2022-06-20T07:40:14Z</cp:lastPrinted>
  <dcterms:created xsi:type="dcterms:W3CDTF">2008-09-14T02:46:40Z</dcterms:created>
  <dcterms:modified xsi:type="dcterms:W3CDTF">2024-03-29T06:02:36Z</dcterms:modified>
</cp:coreProperties>
</file>