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11" r:id="rId3"/>
    <p:sldId id="259" r:id="rId4"/>
    <p:sldId id="319" r:id="rId5"/>
    <p:sldId id="261" r:id="rId6"/>
    <p:sldId id="263" r:id="rId7"/>
    <p:sldId id="265" r:id="rId8"/>
    <p:sldId id="313" r:id="rId9"/>
    <p:sldId id="315" r:id="rId10"/>
    <p:sldId id="317" r:id="rId11"/>
    <p:sldId id="324" r:id="rId12"/>
    <p:sldId id="318" r:id="rId13"/>
    <p:sldId id="322" r:id="rId14"/>
    <p:sldId id="287" r:id="rId15"/>
    <p:sldId id="316" r:id="rId16"/>
    <p:sldId id="323" r:id="rId17"/>
    <p:sldId id="321" r:id="rId18"/>
    <p:sldId id="267" r:id="rId19"/>
    <p:sldId id="268" r:id="rId20"/>
    <p:sldId id="269" r:id="rId21"/>
    <p:sldId id="320" r:id="rId22"/>
    <p:sldId id="280" r:id="rId23"/>
    <p:sldId id="306" r:id="rId24"/>
    <p:sldId id="281" r:id="rId25"/>
    <p:sldId id="279" r:id="rId26"/>
    <p:sldId id="282" r:id="rId27"/>
    <p:sldId id="276" r:id="rId28"/>
    <p:sldId id="31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74"/>
  </p:normalViewPr>
  <p:slideViewPr>
    <p:cSldViewPr>
      <p:cViewPr varScale="1">
        <p:scale>
          <a:sx n="124" d="100"/>
          <a:sy n="124" d="100"/>
        </p:scale>
        <p:origin x="18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D78556E-133C-864A-A760-8F9657AC7F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C3B8B6C-2E99-D648-A0EF-6BEFE4CF4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F11EDF7C-53D3-1A4C-A1B8-655DE3BA09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7D6B4354-EDE6-1140-AA48-0425048A81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DF8006D3-AD11-3F43-B06C-11DDDDAD9F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6C997A5E-4DF9-2E41-B150-6892182B4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42BC1-5102-5C43-8EB9-DA4DE94BCE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7261F9DE-97D2-B14C-A6B5-5F35E28BE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8CEC27-2B06-DB47-89F8-9ACC7D15A12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AD1F0F3-943F-BA4B-9B30-10678F6D4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AD344F4-810D-C345-BC8D-C07CFD573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7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88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13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12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43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2B6317F-3DAD-1640-836E-64C25DF94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18568C-470D-D346-9224-ACC0B2CC7CCA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98C111-2822-2D4E-9F46-8B346063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93A5FE-DA9A-A044-8D93-43C3F24E6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78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0C4001-5DE4-1047-80A6-07ADDB113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A3C6A-4C28-A442-B747-CC04B279C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A6831-AE79-FE47-8ED7-B496D4A37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219AC-8064-4543-8EE2-0BF3567E0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45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374D23-07FD-1D44-BDE9-8F4F4AA89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362E7-784E-5748-8D39-02CAEA132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22DACF-352E-2749-A0F6-CE4FF1AAA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EF811-3151-584F-9889-8797D9141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47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0E58BF-5C59-BA41-9F94-38C666942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EFE726-1A86-B342-ABEE-3694AFCD1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734BD-DBE8-1E46-AC7B-FCB0376B4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DAC58-2BCC-424C-954C-8558AF9E1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4AF3E-8463-324B-977A-0D7CBF4B9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3911D-54C9-D641-A2B4-EF1A8D4D7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C95F52-7376-D44A-9A37-DFC721182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FF8E6-2203-D141-9676-64BA6A9C9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8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564CD-F5CD-264A-A4D8-3539ABBDB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99177E-400B-B342-87F7-CB097F656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58993-FF0D-F142-8526-6B6B35FAE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DE56E-6369-1C41-9BF1-BD0664AFB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E5FF7-E286-944E-902E-073A79F56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66B00-48B1-0247-9231-22C2C2E2C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96767C-0711-7845-AE2E-12B41EC47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C3899-F9C0-E049-A1D6-64C84DFF3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5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5B633F-A74D-4748-88F7-8A07277C2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4A3EEE-91F4-6445-97A6-765FAEFAD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B9E9CC-0824-0E4B-B71E-29B95F091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9B5F8-9D9C-4742-96E8-D1F927BAE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ACA16E-5B6A-ED40-A3A0-6A0C9E7D6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CC63FB-44C2-6842-A4A8-7AE6892C8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297373-5967-C34F-AFC0-E1169C940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7D417-1DBF-6142-984B-60648A104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6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34B47B-A8D2-4B4F-8AE0-72EA0FF04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40C05D-93E4-FE40-AF78-38D7D28F8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500F58-17A5-1641-9752-5B60E2782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E0CC1-6EF4-4048-A6F4-E3D5B331B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7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F711C-672A-6342-8EC9-5BD7F8861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059B3-1A86-984E-A963-8C665697E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08835-62BC-B042-AEA5-D2BEE768A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AD726-C719-ED4C-9A29-E9C311B27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26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0AE99-924E-1143-8E79-12112BAA8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1B44D-A9DC-B547-A390-28A5E9F56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13F8C-FF33-3F4D-8FDD-96A5F707B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3AA69-CB5E-A74E-A46E-F73B0879B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940265-2772-AD48-A9DD-DC74CA959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19E79C-D473-F541-A2A5-090D9626D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58E0FE-5753-D646-B67D-335673A275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04B002-BE63-0D4C-BC65-BB0BB4EC56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A5EBA3-C685-2B45-B005-A3BB4D9055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0065DE-C8D5-3D44-A0A4-F2FC923157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22331C2-E579-A147-AEFD-B049F3DDE9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75420" y="2590800"/>
            <a:ext cx="6793160" cy="16764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Chemical Waste Disposal</a:t>
            </a:r>
            <a:br>
              <a:rPr lang="en-US" altLang="en-US" dirty="0"/>
            </a:br>
            <a:endParaRPr lang="en-US" altLang="en-US" sz="3200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B2EBE60-1B4A-1647-83DF-A9220E509C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4652963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James Crisp</a:t>
            </a:r>
          </a:p>
        </p:txBody>
      </p:sp>
      <p:graphicFrame>
        <p:nvGraphicFramePr>
          <p:cNvPr id="14339" name="Object 5">
            <a:extLst>
              <a:ext uri="{FF2B5EF4-FFF2-40B4-BE49-F238E27FC236}">
                <a16:creationId xmlns:a16="http://schemas.microsoft.com/office/drawing/2014/main" id="{766FE01D-FE11-3841-B808-D2EB045BE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Picture" r:id="rId4" imgW="1003300" imgH="571500" progId="Word.Picture.8">
                  <p:embed/>
                </p:oleObj>
              </mc:Choice>
              <mc:Fallback>
                <p:oleObj name="Picture" r:id="rId4" imgW="1003300" imgH="5715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2" descr="burning_hair_medium.jpg">
            <a:extLst>
              <a:ext uri="{FF2B5EF4-FFF2-40B4-BE49-F238E27FC236}">
                <a16:creationId xmlns:a16="http://schemas.microsoft.com/office/drawing/2014/main" id="{19B85121-8A71-6A41-AB91-403735181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47244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Organic liquid wastes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84784"/>
            <a:ext cx="87849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Water-miscible</a:t>
            </a:r>
          </a:p>
          <a:p>
            <a:r>
              <a:rPr lang="en-AU" altLang="ja-JP" sz="2800" dirty="0"/>
              <a:t>    e.g. methylated spirits, acetone</a:t>
            </a:r>
            <a:endParaRPr lang="en-US" altLang="ja-JP" sz="2800" dirty="0"/>
          </a:p>
          <a:p>
            <a:r>
              <a:rPr lang="en-US" altLang="en-US" sz="2800" dirty="0"/>
              <a:t>Dilute 1 part to 20 parts water, then down the drain.</a:t>
            </a:r>
          </a:p>
          <a:p>
            <a:r>
              <a:rPr lang="en-US" altLang="en-US" sz="2800" dirty="0"/>
              <a:t>Prevents explosive air/</a:t>
            </a:r>
            <a:r>
              <a:rPr lang="en-US" altLang="en-US" sz="2800" dirty="0" err="1"/>
              <a:t>vapour</a:t>
            </a:r>
            <a:r>
              <a:rPr lang="en-US" altLang="en-US" sz="2800" dirty="0"/>
              <a:t> mixture.</a:t>
            </a:r>
          </a:p>
          <a:p>
            <a:r>
              <a:rPr lang="en-US" altLang="en-US" sz="2800" dirty="0"/>
              <a:t>Microorganisms in sewer will consume the chemicals.</a:t>
            </a:r>
          </a:p>
          <a:p>
            <a:endParaRPr lang="en-US" altLang="en-US" sz="2800" dirty="0"/>
          </a:p>
          <a:p>
            <a:r>
              <a:rPr lang="en-US" altLang="en-US" sz="3200" dirty="0"/>
              <a:t>Water-immiscible</a:t>
            </a:r>
          </a:p>
          <a:p>
            <a:r>
              <a:rPr lang="en-US" altLang="en-US" sz="2800" dirty="0"/>
              <a:t>    e.g. hexane, kerosene</a:t>
            </a:r>
          </a:p>
          <a:p>
            <a:r>
              <a:rPr lang="en-US" altLang="en-US" sz="2800" dirty="0"/>
              <a:t>Retain for collection by waste service.</a:t>
            </a:r>
          </a:p>
          <a:p>
            <a:r>
              <a:rPr lang="en-US" altLang="en-US" sz="2800" dirty="0"/>
              <a:t>Separate hydrocarbon waste from halogenated waste.</a:t>
            </a:r>
          </a:p>
        </p:txBody>
      </p:sp>
    </p:spTree>
    <p:extLst>
      <p:ext uri="{BB962C8B-B14F-4D97-AF65-F5344CB8AC3E}">
        <p14:creationId xmlns:p14="http://schemas.microsoft.com/office/powerpoint/2010/main" val="352297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429801"/>
            <a:ext cx="7560840" cy="55092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Aqueous waste containers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124744"/>
            <a:ext cx="734481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Cations</a:t>
            </a:r>
          </a:p>
          <a:p>
            <a:r>
              <a:rPr lang="en-AU" altLang="ja-JP" sz="2800" dirty="0"/>
              <a:t>Large bottles half-filled with 110 g/L Na</a:t>
            </a:r>
            <a:r>
              <a:rPr lang="en-AU" altLang="ja-JP" sz="2800" baseline="-25000" dirty="0"/>
              <a:t>2</a:t>
            </a:r>
            <a:r>
              <a:rPr lang="en-AU" altLang="ja-JP" sz="2800" dirty="0"/>
              <a:t>CO</a:t>
            </a:r>
            <a:r>
              <a:rPr lang="en-AU" altLang="ja-JP" sz="2800" baseline="-25000" dirty="0"/>
              <a:t>3</a:t>
            </a:r>
          </a:p>
          <a:p>
            <a:r>
              <a:rPr lang="en-AU" altLang="ja-JP" sz="2800" dirty="0"/>
              <a:t>    e.g. Cd, Co, Cu, Pb, Hg, Ni, Zn ions </a:t>
            </a:r>
            <a:endParaRPr lang="en-US" altLang="ja-JP" sz="2800" dirty="0"/>
          </a:p>
          <a:p>
            <a:r>
              <a:rPr lang="en-AU" altLang="ja-JP" sz="2800" dirty="0"/>
              <a:t>Large bottle half-filled with 180 g/L NaCl</a:t>
            </a:r>
          </a:p>
          <a:p>
            <a:r>
              <a:rPr lang="en-AU" altLang="ja-JP" sz="2800" dirty="0"/>
              <a:t>    e.g. silver ions</a:t>
            </a:r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3200" dirty="0"/>
              <a:t>Anions</a:t>
            </a:r>
          </a:p>
          <a:p>
            <a:r>
              <a:rPr lang="en-AU" altLang="ja-JP" sz="2800" dirty="0"/>
              <a:t>Large bottle half-filled with 150 g/L FeSO</a:t>
            </a:r>
            <a:r>
              <a:rPr lang="en-AU" altLang="ja-JP" sz="2800" baseline="-25000" dirty="0"/>
              <a:t>4</a:t>
            </a:r>
            <a:endParaRPr lang="en-US" altLang="en-US" sz="2800" dirty="0"/>
          </a:p>
          <a:p>
            <a:r>
              <a:rPr lang="en-US" altLang="en-US" sz="2800" dirty="0"/>
              <a:t>    e.g. chromate ions</a:t>
            </a:r>
          </a:p>
          <a:p>
            <a:r>
              <a:rPr lang="en-AU" altLang="ja-JP" sz="2800" dirty="0"/>
              <a:t>Large bottle half-filled with 350 g/L CaCl</a:t>
            </a:r>
            <a:r>
              <a:rPr lang="en-AU" altLang="ja-JP" sz="2800" baseline="-25000" dirty="0"/>
              <a:t>2</a:t>
            </a:r>
            <a:endParaRPr lang="en-US" altLang="en-US" sz="2800" dirty="0"/>
          </a:p>
          <a:p>
            <a:r>
              <a:rPr lang="en-US" altLang="en-US" sz="2800" dirty="0"/>
              <a:t>    e.g. fluoride ions</a:t>
            </a:r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2800" dirty="0">
                <a:solidFill>
                  <a:srgbClr val="FF0000"/>
                </a:solidFill>
              </a:rPr>
              <a:t>SEPARATE CONTAINER FOR EACH ION !</a:t>
            </a:r>
          </a:p>
        </p:txBody>
      </p:sp>
    </p:spTree>
    <p:extLst>
      <p:ext uri="{BB962C8B-B14F-4D97-AF65-F5344CB8AC3E}">
        <p14:creationId xmlns:p14="http://schemas.microsoft.com/office/powerpoint/2010/main" val="30051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47244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Solid wastes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556792"/>
            <a:ext cx="734481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Only </a:t>
            </a:r>
            <a:r>
              <a:rPr lang="ja-JP" altLang="en-US"/>
              <a:t>“</a:t>
            </a:r>
            <a:r>
              <a:rPr lang="en-US" altLang="ja-JP" dirty="0"/>
              <a:t>material of a domestic nature</a:t>
            </a:r>
            <a:r>
              <a:rPr lang="ja-JP" altLang="en-US"/>
              <a:t>”</a:t>
            </a:r>
            <a:endParaRPr lang="en-US" altLang="ja-JP" dirty="0"/>
          </a:p>
          <a:p>
            <a:r>
              <a:rPr lang="en-US" altLang="en-US" dirty="0"/>
              <a:t>is allowed to be disposed of in the garbage</a:t>
            </a:r>
          </a:p>
          <a:p>
            <a:endParaRPr lang="en-US" altLang="en-US" dirty="0"/>
          </a:p>
          <a:p>
            <a:r>
              <a:rPr lang="en-US" altLang="en-US" dirty="0"/>
              <a:t>Consider</a:t>
            </a:r>
          </a:p>
          <a:p>
            <a:pPr>
              <a:buFontTx/>
              <a:buChar char="•"/>
            </a:pPr>
            <a:r>
              <a:rPr lang="en-US" altLang="en-US" dirty="0"/>
              <a:t> transport of garbage</a:t>
            </a:r>
          </a:p>
          <a:p>
            <a:pPr>
              <a:buFontTx/>
              <a:buChar char="•"/>
            </a:pPr>
            <a:r>
              <a:rPr lang="en-US" altLang="en-US" dirty="0"/>
              <a:t> leaching from landfill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r>
              <a:rPr lang="en-US" altLang="en-US" dirty="0"/>
              <a:t>Geologically-stable minerals</a:t>
            </a:r>
          </a:p>
          <a:p>
            <a:r>
              <a:rPr lang="en-US" altLang="en-US" i="1" dirty="0"/>
              <a:t>(precipitated during reactions)</a:t>
            </a:r>
          </a:p>
          <a:p>
            <a:r>
              <a:rPr lang="en-US" altLang="en-US" dirty="0"/>
              <a:t>   e.g. barium sulfate (baryte)</a:t>
            </a:r>
          </a:p>
          <a:p>
            <a:r>
              <a:rPr lang="en-US" altLang="en-US" dirty="0"/>
              <a:t>No leaching of toxic chemicals in a domestic landfill.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420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344816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Labelling and storage of wastes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556792"/>
            <a:ext cx="734481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dirty="0"/>
              <a:t>All wastes must be</a:t>
            </a:r>
          </a:p>
          <a:p>
            <a:r>
              <a:rPr lang="en-AU" altLang="en-US" dirty="0"/>
              <a:t>• labelled according to GHS, and</a:t>
            </a:r>
          </a:p>
          <a:p>
            <a:r>
              <a:rPr lang="en-AU" altLang="en-US" dirty="0"/>
              <a:t>• stored according to Dangerous Goods Class.</a:t>
            </a:r>
          </a:p>
          <a:p>
            <a:endParaRPr lang="en-AU" altLang="en-US" dirty="0"/>
          </a:p>
          <a:p>
            <a:r>
              <a:rPr lang="en-AU" altLang="en-US" dirty="0"/>
              <a:t>Especially:</a:t>
            </a:r>
          </a:p>
          <a:p>
            <a:r>
              <a:rPr lang="en-AU" altLang="en-US" dirty="0">
                <a:solidFill>
                  <a:srgbClr val="FF0000"/>
                </a:solidFill>
              </a:rPr>
              <a:t>Flammable wastes in a flammable liquids cabinet!</a:t>
            </a:r>
          </a:p>
          <a:p>
            <a:endParaRPr lang="en-AU" altLang="en-US" dirty="0"/>
          </a:p>
          <a:p>
            <a:r>
              <a:rPr lang="en-AU" altLang="en-US" dirty="0"/>
              <a:t>Place each toxic waste in a SEPARATE container!</a:t>
            </a:r>
          </a:p>
          <a:p>
            <a:endParaRPr lang="en-US" altLang="en-US" dirty="0"/>
          </a:p>
          <a:p>
            <a:r>
              <a:rPr lang="en-US" altLang="en-US" dirty="0"/>
              <a:t>Most easily, use </a:t>
            </a:r>
            <a:r>
              <a:rPr lang="en-US" altLang="en-US" dirty="0" err="1"/>
              <a:t>RiskAssess</a:t>
            </a:r>
            <a:r>
              <a:rPr lang="en-US" altLang="en-US" dirty="0"/>
              <a:t> labels:</a:t>
            </a:r>
          </a:p>
          <a:p>
            <a:pPr>
              <a:buFontTx/>
              <a:buChar char="•"/>
            </a:pPr>
            <a:r>
              <a:rPr lang="en-US" altLang="en-US" dirty="0"/>
              <a:t> standard labels for single-component wastes</a:t>
            </a:r>
          </a:p>
          <a:p>
            <a:pPr>
              <a:buFontTx/>
              <a:buChar char="•"/>
            </a:pPr>
            <a:r>
              <a:rPr lang="en-US" altLang="en-US" dirty="0"/>
              <a:t> custom labels for multicomponent wastes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386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C7AD8-0F65-304A-A4D5-E5242496A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8576" y="4638579"/>
            <a:ext cx="3064856" cy="2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704856" cy="8640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Purpose of disposal advice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844824"/>
            <a:ext cx="8376124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/>
              <a:t>• focuses on avoiding serious environmental harm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reduces the cost of waste collection service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decreases emphasis on less harmful substances</a:t>
            </a:r>
          </a:p>
          <a:p>
            <a:pPr>
              <a:lnSpc>
                <a:spcPct val="150000"/>
              </a:lnSpc>
            </a:pPr>
            <a:r>
              <a:rPr lang="en-AU" altLang="ja-JP" sz="2800" dirty="0"/>
              <a:t>• provides a learning tool for staff and students</a:t>
            </a:r>
          </a:p>
          <a:p>
            <a:pPr>
              <a:lnSpc>
                <a:spcPct val="150000"/>
              </a:lnSpc>
            </a:pPr>
            <a:r>
              <a:rPr lang="en-AU" altLang="en-US" sz="2800" dirty="0"/>
              <a:t>• promotes care for the environment</a:t>
            </a:r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992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704856" cy="79208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Current disposal advice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1700557"/>
            <a:ext cx="7416824" cy="45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/>
              <a:t>Free Learning resources: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‘Disposal of Chemical Wastes’ document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this presentation (for teaching others)</a:t>
            </a:r>
          </a:p>
          <a:p>
            <a:pPr>
              <a:lnSpc>
                <a:spcPct val="150000"/>
              </a:lnSpc>
            </a:pPr>
            <a:endParaRPr lang="en-US" altLang="en-US" sz="2800" dirty="0"/>
          </a:p>
          <a:p>
            <a:pPr>
              <a:lnSpc>
                <a:spcPct val="150000"/>
              </a:lnSpc>
            </a:pPr>
            <a:r>
              <a:rPr lang="en-US" altLang="en-US" sz="2800" dirty="0"/>
              <a:t>Within </a:t>
            </a:r>
            <a:r>
              <a:rPr lang="en-US" altLang="en-US" sz="2800" dirty="0" err="1"/>
              <a:t>RiskAssess</a:t>
            </a:r>
            <a:r>
              <a:rPr lang="en-US" alt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AU" altLang="ja-JP" sz="2800" dirty="0"/>
              <a:t>• ‘Safety in Schools’ book, chapter C7:</a:t>
            </a:r>
          </a:p>
          <a:p>
            <a:pPr>
              <a:lnSpc>
                <a:spcPct val="150000"/>
              </a:lnSpc>
            </a:pPr>
            <a:r>
              <a:rPr lang="en-AU" altLang="en-US" sz="2800" dirty="0"/>
              <a:t>‘How to dispose of chemical wastes’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658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890" y="332656"/>
            <a:ext cx="7704856" cy="108012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Future disposal advice:</a:t>
            </a:r>
            <a:br>
              <a:rPr lang="en-US" altLang="en-US" sz="3600" dirty="0"/>
            </a:br>
            <a:r>
              <a:rPr lang="en-US" altLang="en-US" sz="3600" dirty="0"/>
              <a:t>advice for each individual chemical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90" y="1844824"/>
            <a:ext cx="8448132" cy="45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/>
              <a:t>• advice for each of the 3000 chemicals/solutions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following logic of ‘Disposal of Chemical Wastes’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under ‘Standard handling procedures’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no need to calculate for each chemical/solution</a:t>
            </a:r>
          </a:p>
          <a:p>
            <a:pPr>
              <a:lnSpc>
                <a:spcPct val="150000"/>
              </a:lnSpc>
            </a:pPr>
            <a:r>
              <a:rPr lang="en-AU" altLang="ja-JP" sz="2800" dirty="0"/>
              <a:t>• dedicated waste container information</a:t>
            </a:r>
          </a:p>
          <a:p>
            <a:pPr>
              <a:lnSpc>
                <a:spcPct val="150000"/>
              </a:lnSpc>
            </a:pPr>
            <a:r>
              <a:rPr lang="en-AU" altLang="ja-JP" sz="2800" dirty="0"/>
              <a:t>• </a:t>
            </a:r>
            <a:r>
              <a:rPr lang="en-US" altLang="en-US" sz="2800" dirty="0"/>
              <a:t>simplify disposal and save money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completion early 2021 (Big job!)</a:t>
            </a:r>
          </a:p>
        </p:txBody>
      </p:sp>
    </p:spTree>
    <p:extLst>
      <p:ext uri="{BB962C8B-B14F-4D97-AF65-F5344CB8AC3E}">
        <p14:creationId xmlns:p14="http://schemas.microsoft.com/office/powerpoint/2010/main" val="3544791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>
            <a:extLst>
              <a:ext uri="{FF2B5EF4-FFF2-40B4-BE49-F238E27FC236}">
                <a16:creationId xmlns:a16="http://schemas.microsoft.com/office/drawing/2014/main" id="{4911561D-80FD-0E4D-9C4F-2AEBEACBA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3356" y="548680"/>
            <a:ext cx="4497288" cy="60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CHEMICAL SPILLS</a:t>
            </a:r>
          </a:p>
        </p:txBody>
      </p:sp>
      <p:sp>
        <p:nvSpPr>
          <p:cNvPr id="22530" name="Rectangle 6">
            <a:extLst>
              <a:ext uri="{FF2B5EF4-FFF2-40B4-BE49-F238E27FC236}">
                <a16:creationId xmlns:a16="http://schemas.microsoft.com/office/drawing/2014/main" id="{F6F1ABF0-0B15-4945-AFEF-CCC21D4F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412776"/>
            <a:ext cx="56509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800"/>
              </a:spcAft>
              <a:buFontTx/>
              <a:buChar char="•"/>
            </a:pPr>
            <a:r>
              <a:rPr lang="en-US" altLang="en-US" sz="2800" dirty="0"/>
              <a:t> Deal with injured persons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altLang="en-US" sz="2800" dirty="0"/>
              <a:t> Prevent further injuries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altLang="en-US" sz="2800" dirty="0"/>
              <a:t> Seek assistance</a:t>
            </a:r>
            <a:br>
              <a:rPr lang="en-US" altLang="en-US" sz="2800" dirty="0"/>
            </a:br>
            <a:r>
              <a:rPr lang="en-US" altLang="en-US" sz="2800" dirty="0"/>
              <a:t>	e.g. Emergency 111</a:t>
            </a:r>
          </a:p>
          <a:p>
            <a:pPr>
              <a:spcAft>
                <a:spcPts val="1800"/>
              </a:spcAft>
            </a:pPr>
            <a:r>
              <a:rPr lang="en-US" altLang="en-US" sz="2800" dirty="0"/>
              <a:t>. . . . . . . . . . . . . . . . . . . . . . . . . . . .</a:t>
            </a:r>
          </a:p>
          <a:p>
            <a:pPr>
              <a:spcAft>
                <a:spcPts val="1800"/>
              </a:spcAft>
            </a:pPr>
            <a:r>
              <a:rPr lang="en-US" altLang="en-US" sz="2800" dirty="0"/>
              <a:t>• Contain the spill</a:t>
            </a:r>
          </a:p>
          <a:p>
            <a:pPr>
              <a:spcAft>
                <a:spcPts val="1800"/>
              </a:spcAft>
            </a:pPr>
            <a:r>
              <a:rPr lang="en-US" altLang="en-US" sz="2800" dirty="0"/>
              <a:t>• Clean up the spill</a:t>
            </a:r>
          </a:p>
          <a:p>
            <a:pPr>
              <a:spcAft>
                <a:spcPts val="1800"/>
              </a:spcAft>
            </a:pPr>
            <a:r>
              <a:rPr lang="en-US" altLang="en-US" sz="2800" dirty="0"/>
              <a:t>• Render spilled material harmless</a:t>
            </a:r>
          </a:p>
        </p:txBody>
      </p:sp>
    </p:spTree>
    <p:extLst>
      <p:ext uri="{BB962C8B-B14F-4D97-AF65-F5344CB8AC3E}">
        <p14:creationId xmlns:p14="http://schemas.microsoft.com/office/powerpoint/2010/main" val="108793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>
            <a:extLst>
              <a:ext uri="{FF2B5EF4-FFF2-40B4-BE49-F238E27FC236}">
                <a16:creationId xmlns:a16="http://schemas.microsoft.com/office/drawing/2014/main" id="{0D1F4C43-D78B-1842-BD31-F76B7ED39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tx2"/>
                </a:solidFill>
              </a:rPr>
              <a:t>Procedures for chemical spills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23554" name="Rectangle 6">
            <a:extLst>
              <a:ext uri="{FF2B5EF4-FFF2-40B4-BE49-F238E27FC236}">
                <a16:creationId xmlns:a16="http://schemas.microsoft.com/office/drawing/2014/main" id="{0C3F1C21-C672-AB47-9659-A463069E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28800"/>
            <a:ext cx="3465513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• Acids</a:t>
            </a:r>
          </a:p>
          <a:p>
            <a:endParaRPr lang="en-US" altLang="en-US" sz="3200"/>
          </a:p>
          <a:p>
            <a:r>
              <a:rPr lang="en-US" altLang="en-US" sz="3200"/>
              <a:t>• Alkalis</a:t>
            </a:r>
          </a:p>
          <a:p>
            <a:endParaRPr lang="en-US" altLang="en-US" sz="3200"/>
          </a:p>
          <a:p>
            <a:r>
              <a:rPr lang="en-US" altLang="en-US" sz="3200"/>
              <a:t>• Organic solvents</a:t>
            </a:r>
          </a:p>
          <a:p>
            <a:endParaRPr lang="en-US" altLang="en-US" sz="3200"/>
          </a:p>
          <a:p>
            <a:r>
              <a:rPr lang="en-US" altLang="en-US" sz="3200"/>
              <a:t>• Mercury</a:t>
            </a:r>
          </a:p>
          <a:p>
            <a:endParaRPr lang="en-US" altLang="en-US" sz="3200"/>
          </a:p>
          <a:p>
            <a:r>
              <a:rPr lang="en-US" altLang="en-US" sz="3200"/>
              <a:t>• Solids</a:t>
            </a:r>
          </a:p>
        </p:txBody>
      </p:sp>
    </p:spTree>
    <p:extLst>
      <p:ext uri="{BB962C8B-B14F-4D97-AF65-F5344CB8AC3E}">
        <p14:creationId xmlns:p14="http://schemas.microsoft.com/office/powerpoint/2010/main" val="56225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F25E-B86F-1042-8AB2-D1424A3B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dirty="0"/>
              <a:t>Chemical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8A34-A5E0-6045-A1B8-DFD903E3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2776"/>
            <a:ext cx="7772400" cy="52657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quantity of chemical wastes generated in a school is insignificant.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HOWEVER</a:t>
            </a:r>
          </a:p>
          <a:p>
            <a:pPr marL="0" indent="0">
              <a:buNone/>
            </a:pPr>
            <a:r>
              <a:rPr lang="en-US" sz="2800" dirty="0"/>
              <a:t>• A school is an educational institution</a:t>
            </a:r>
          </a:p>
          <a:p>
            <a:pPr marL="0" indent="0">
              <a:buNone/>
            </a:pPr>
            <a:r>
              <a:rPr lang="en-US" sz="2800" dirty="0"/>
              <a:t>• Attitudes adopted during youth continue into adulthood</a:t>
            </a:r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>
                <a:solidFill>
                  <a:srgbClr val="FF0000"/>
                </a:solidFill>
              </a:rPr>
              <a:t>Proper training should be given to those who will later be decision makers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8858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>
            <a:extLst>
              <a:ext uri="{FF2B5EF4-FFF2-40B4-BE49-F238E27FC236}">
                <a16:creationId xmlns:a16="http://schemas.microsoft.com/office/drawing/2014/main" id="{A79F22C9-E88C-E646-8D1D-11C138800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304800"/>
            <a:ext cx="2286000" cy="60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Spills kit</a:t>
            </a:r>
          </a:p>
        </p:txBody>
      </p:sp>
      <p:sp>
        <p:nvSpPr>
          <p:cNvPr id="24578" name="Rectangle 5">
            <a:extLst>
              <a:ext uri="{FF2B5EF4-FFF2-40B4-BE49-F238E27FC236}">
                <a16:creationId xmlns:a16="http://schemas.microsoft.com/office/drawing/2014/main" id="{1859BE8B-0D3E-F44D-BB31-E51509840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990600"/>
            <a:ext cx="680109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Rubber gloves</a:t>
            </a:r>
          </a:p>
          <a:p>
            <a:r>
              <a:rPr lang="en-US" altLang="en-US" dirty="0"/>
              <a:t>Safety goggles</a:t>
            </a:r>
          </a:p>
          <a:p>
            <a:endParaRPr lang="en-US" altLang="en-US" dirty="0"/>
          </a:p>
          <a:p>
            <a:r>
              <a:rPr lang="en-US" altLang="en-US" dirty="0"/>
              <a:t>Mop and bucket</a:t>
            </a:r>
          </a:p>
          <a:p>
            <a:r>
              <a:rPr lang="en-US" altLang="en-US" dirty="0"/>
              <a:t>Dust pan and brush</a:t>
            </a:r>
          </a:p>
          <a:p>
            <a:r>
              <a:rPr lang="en-US" altLang="en-US" dirty="0"/>
              <a:t>Four 5 L plastic buckets</a:t>
            </a:r>
          </a:p>
          <a:p>
            <a:r>
              <a:rPr lang="en-US" altLang="en-US" dirty="0"/>
              <a:t>Plastic shovel</a:t>
            </a:r>
          </a:p>
          <a:p>
            <a:endParaRPr lang="en-US" altLang="en-US" dirty="0"/>
          </a:p>
          <a:p>
            <a:r>
              <a:rPr lang="en-US" altLang="en-US" dirty="0"/>
              <a:t>10 kg kitty litter (dried bentonite clay NOT paper)</a:t>
            </a:r>
          </a:p>
          <a:p>
            <a:r>
              <a:rPr lang="en-US" altLang="en-US" dirty="0"/>
              <a:t>2 kg sodium bicarbonate</a:t>
            </a:r>
          </a:p>
          <a:p>
            <a:r>
              <a:rPr lang="en-US" altLang="en-US" dirty="0"/>
              <a:t>2 kg calcium hydroxide</a:t>
            </a:r>
          </a:p>
          <a:p>
            <a:r>
              <a:rPr lang="en-US" altLang="en-US" dirty="0"/>
              <a:t>(10 kg dry sand)</a:t>
            </a:r>
          </a:p>
          <a:p>
            <a:r>
              <a:rPr lang="en-US" altLang="en-US" dirty="0"/>
              <a:t>(2 kg sulfur for mercury decontamination)</a:t>
            </a:r>
          </a:p>
          <a:p>
            <a:endParaRPr lang="en-US" altLang="en-US" dirty="0"/>
          </a:p>
          <a:p>
            <a:r>
              <a:rPr lang="en-US" altLang="en-US" dirty="0"/>
              <a:t>Paper towels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CD9570E3-6025-0A49-87BB-803CA7B6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990600"/>
            <a:ext cx="19415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NOTE: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Keep in front of chemical store!</a:t>
            </a:r>
          </a:p>
        </p:txBody>
      </p:sp>
    </p:spTree>
    <p:extLst>
      <p:ext uri="{BB962C8B-B14F-4D97-AF65-F5344CB8AC3E}">
        <p14:creationId xmlns:p14="http://schemas.microsoft.com/office/powerpoint/2010/main" val="1640980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81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RiskAssess?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484313"/>
            <a:ext cx="707548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customised</a:t>
            </a:r>
            <a:r>
              <a:rPr lang="en-US" altLang="en-US" sz="3000" dirty="0"/>
              <a:t>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provides</a:t>
            </a:r>
            <a:br>
              <a:rPr lang="en-US" altLang="en-US" sz="3000" dirty="0"/>
            </a:br>
            <a:r>
              <a:rPr lang="en-US" altLang="en-US" sz="3000" dirty="0"/>
              <a:t>  - electronic templates (NZ/ISO)</a:t>
            </a:r>
            <a:br>
              <a:rPr lang="en-US" altLang="en-US" sz="3000" dirty="0"/>
            </a:br>
            <a:r>
              <a:rPr lang="en-US" altLang="en-US" sz="3000" dirty="0"/>
              <a:t>  - database information on risks</a:t>
            </a:r>
            <a:br>
              <a:rPr lang="en-US" altLang="en-US" sz="3000" dirty="0"/>
            </a:br>
            <a:r>
              <a:rPr lang="en-US" altLang="en-US" sz="3000" dirty="0"/>
              <a:t>     (chemical, equipment, biological)</a:t>
            </a:r>
            <a:br>
              <a:rPr lang="en-US" altLang="en-US" sz="3000" dirty="0"/>
            </a:br>
            <a:r>
              <a:rPr lang="en-US" altLang="en-US" sz="3000" dirty="0"/>
              <a:t>  - equipment ordering/lab scheduling</a:t>
            </a:r>
            <a:br>
              <a:rPr lang="en-US" altLang="en-US" sz="3000" dirty="0"/>
            </a:br>
            <a:r>
              <a:rPr lang="en-US" altLang="en-US" sz="3000" dirty="0"/>
              <a:t>  - labelling (GHS)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-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sharing of experiment templates for </a:t>
            </a:r>
            <a:r>
              <a:rPr lang="en-US" altLang="en-US" sz="3000" dirty="0" err="1"/>
              <a:t>customisation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8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separate sections for teacher and laboratory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initial assessment of inherent risk</a:t>
            </a:r>
            <a:br>
              <a:rPr lang="en-US" altLang="en-US" sz="3000"/>
            </a:br>
            <a:r>
              <a:rPr lang="en-US" altLang="en-US" sz="3000"/>
              <a:t>- if low, go to end</a:t>
            </a:r>
            <a:br>
              <a:rPr lang="en-US" altLang="en-US" sz="3000"/>
            </a:br>
            <a:r>
              <a:rPr lang="en-US" altLang="en-US" sz="3000"/>
              <a:t>- if medium or more, record control measures</a:t>
            </a:r>
            <a:br>
              <a:rPr lang="en-US" altLang="en-US" sz="3000"/>
            </a:br>
            <a:r>
              <a:rPr lang="en-US" altLang="en-US" sz="300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cross-checking by teacher/labtech/reviewer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inexpensive ($250+GST per campus per year)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49031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1556792"/>
            <a:ext cx="7292975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monitoring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2800" i="1" dirty="0" err="1">
                <a:solidFill>
                  <a:srgbClr val="00B0F0"/>
                </a:solidFill>
              </a:rPr>
              <a:t>RiskAssess</a:t>
            </a:r>
            <a:r>
              <a:rPr lang="en-US" altLang="en-US" sz="2800" i="1" dirty="0">
                <a:solidFill>
                  <a:srgbClr val="00B0F0"/>
                </a:solidFill>
              </a:rPr>
              <a:t>: 2250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                   NZ: 180 (33%)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 3,700,000 risk assessments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nothing to install on computer, tablet or phone</a:t>
            </a:r>
            <a:br>
              <a:rPr lang="en-US" altLang="en-US" sz="3000" dirty="0"/>
            </a:br>
            <a:r>
              <a:rPr lang="en-US" altLang="en-US" sz="3000" dirty="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minimal data entry   </a:t>
            </a:r>
            <a:r>
              <a:rPr lang="en-US" altLang="en-US" sz="3000" dirty="0">
                <a:solidFill>
                  <a:srgbClr val="00B050"/>
                </a:solidFill>
              </a:rPr>
              <a:t>See brochure!</a:t>
            </a:r>
            <a:endParaRPr lang="en-US" altLang="en-US" sz="3000" dirty="0"/>
          </a:p>
          <a:p>
            <a:pPr eaLnBrk="1" hangingPunct="1">
              <a:buFontTx/>
              <a:buNone/>
            </a:pPr>
            <a:r>
              <a:rPr lang="en-US" altLang="en-US" sz="3000" dirty="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support and advice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16624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8136135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proper consideration of risks and control measures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standardisation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storage of records for legal purposes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communication between teachers and laboratory technicians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discourages spur-of-the-moment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13958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A909EF0-9539-004E-8F3B-A532B693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Even more!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8726AF4-867B-B34B-B397-FE6C3AEB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688" y="1769068"/>
            <a:ext cx="6984776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GHS labelling</a:t>
            </a:r>
            <a:br>
              <a:rPr lang="en-US" altLang="en-US" sz="3000" dirty="0"/>
            </a:br>
            <a:r>
              <a:rPr lang="en-US" altLang="en-US" sz="3000" dirty="0"/>
              <a:t>- standard</a:t>
            </a:r>
            <a:br>
              <a:rPr lang="en-US" altLang="en-US" sz="3000" dirty="0"/>
            </a:br>
            <a:r>
              <a:rPr lang="en-US" altLang="en-US" sz="3000" dirty="0"/>
              <a:t>- </a:t>
            </a:r>
            <a:r>
              <a:rPr lang="en-US" altLang="en-US" sz="3000" dirty="0" err="1"/>
              <a:t>customised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And an exciting new video . .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   “Getting Started with </a:t>
            </a:r>
            <a:r>
              <a:rPr lang="en-US" altLang="en-US" sz="3000" dirty="0" err="1">
                <a:solidFill>
                  <a:srgbClr val="00B050"/>
                </a:solidFill>
              </a:rPr>
              <a:t>RiskAssess</a:t>
            </a:r>
            <a:r>
              <a:rPr lang="en-US" altLang="en-US" sz="3000" dirty="0">
                <a:solidFill>
                  <a:srgbClr val="00B050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starring Phillip and Eva!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836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0513636-EC58-2142-B4A7-85BDBC0A3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improvement process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9E8C322D-126D-014B-9E59-81D08A1A1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7536" y="1556792"/>
            <a:ext cx="7681664" cy="506496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eliminate unwanted chemicals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/>
            <a:r>
              <a:rPr lang="en-US" altLang="en-US" sz="2800" dirty="0"/>
              <a:t>redesign procedures to minimize waste production, e.g. spot reactions, recycling, destruction, less toxic chemicals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/>
            <a:r>
              <a:rPr lang="en-US" altLang="en-US" sz="2800" dirty="0"/>
              <a:t>dispose of wastes   </a:t>
            </a:r>
            <a:r>
              <a:rPr lang="en-US" altLang="en-US" sz="2800" dirty="0">
                <a:solidFill>
                  <a:srgbClr val="0070C0"/>
                </a:solidFill>
              </a:rPr>
              <a:t>LEGALLY</a:t>
            </a:r>
            <a:br>
              <a:rPr lang="en-US" altLang="en-US" sz="2800" dirty="0"/>
            </a:br>
            <a:r>
              <a:rPr lang="en-US" altLang="en-US" sz="2800" dirty="0"/>
              <a:t>                                </a:t>
            </a:r>
            <a:r>
              <a:rPr lang="en-US" altLang="en-US" sz="2800" dirty="0">
                <a:solidFill>
                  <a:srgbClr val="00B050"/>
                </a:solidFill>
              </a:rPr>
              <a:t>SAFELY</a:t>
            </a:r>
            <a:r>
              <a:rPr lang="en-US" altLang="en-US" sz="2800" dirty="0"/>
              <a:t>     by</a:t>
            </a:r>
            <a:br>
              <a:rPr lang="en-US" altLang="en-US" sz="2800" dirty="0"/>
            </a:br>
            <a:r>
              <a:rPr lang="en-US" altLang="en-US" sz="2800" dirty="0"/>
              <a:t>- sewer</a:t>
            </a:r>
            <a:br>
              <a:rPr lang="en-US" altLang="en-US" sz="2800" dirty="0"/>
            </a:br>
            <a:r>
              <a:rPr lang="en-US" altLang="en-US" sz="2800" dirty="0"/>
              <a:t>- garbage</a:t>
            </a:r>
            <a:br>
              <a:rPr lang="en-US" altLang="en-US" sz="2800" dirty="0"/>
            </a:br>
            <a:r>
              <a:rPr lang="en-US" altLang="en-US" sz="2800" dirty="0"/>
              <a:t>- waste collection service</a:t>
            </a:r>
          </a:p>
        </p:txBody>
      </p:sp>
    </p:spTree>
    <p:extLst>
      <p:ext uri="{BB962C8B-B14F-4D97-AF65-F5344CB8AC3E}">
        <p14:creationId xmlns:p14="http://schemas.microsoft.com/office/powerpoint/2010/main" val="128118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0513636-EC58-2142-B4A7-85BDBC0A3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70C0"/>
                </a:solidFill>
              </a:rPr>
              <a:t>THE LAW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9E8C322D-126D-014B-9E59-81D08A1A1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664" y="2060848"/>
            <a:ext cx="7014864" cy="33123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Follow all 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* national laws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* local government regulations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instead of the advice in </a:t>
            </a:r>
            <a:r>
              <a:rPr lang="en-US" altLang="en-US" sz="2800" dirty="0" err="1">
                <a:solidFill>
                  <a:srgbClr val="0070C0"/>
                </a:solidFill>
              </a:rPr>
              <a:t>RiskAssess</a:t>
            </a:r>
            <a:endParaRPr lang="en-US" altLang="en-US" sz="2800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whenever there is conflict between the two</a:t>
            </a:r>
            <a:br>
              <a:rPr lang="en-US" altLang="en-US" sz="2800" dirty="0">
                <a:solidFill>
                  <a:srgbClr val="0070C0"/>
                </a:solidFill>
              </a:rPr>
            </a:br>
            <a:endParaRPr lang="en-US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2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16632"/>
            <a:ext cx="647504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Chemical wastes in schools</a:t>
            </a: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980419"/>
            <a:ext cx="744887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dirty="0"/>
              <a:t>Aqueous liquid wastes</a:t>
            </a:r>
          </a:p>
          <a:p>
            <a:r>
              <a:rPr lang="en-AU" altLang="en-US" dirty="0"/>
              <a:t>•  dissolved salts</a:t>
            </a:r>
          </a:p>
          <a:p>
            <a:r>
              <a:rPr lang="en-AU" altLang="en-US" dirty="0"/>
              <a:t>•  acidic or basic</a:t>
            </a:r>
          </a:p>
          <a:p>
            <a:r>
              <a:rPr lang="en-AU" altLang="en-US" dirty="0"/>
              <a:t>•  suspended particles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Water-miscible organic wastes</a:t>
            </a:r>
          </a:p>
          <a:p>
            <a:pPr>
              <a:buFontTx/>
              <a:buChar char="•"/>
            </a:pPr>
            <a:r>
              <a:rPr lang="en-US" altLang="en-US" dirty="0"/>
              <a:t> alcohols, e.g. methylated spirits</a:t>
            </a:r>
          </a:p>
          <a:p>
            <a:pPr>
              <a:buFontTx/>
              <a:buChar char="•"/>
            </a:pPr>
            <a:r>
              <a:rPr lang="en-US" altLang="en-US" dirty="0"/>
              <a:t> ketones, e.g. acetone</a:t>
            </a:r>
          </a:p>
          <a:p>
            <a:endParaRPr lang="en-US" altLang="en-US" dirty="0"/>
          </a:p>
          <a:p>
            <a:r>
              <a:rPr lang="en-US" altLang="en-US" dirty="0"/>
              <a:t>Water-immiscible organic wastes</a:t>
            </a:r>
          </a:p>
          <a:p>
            <a:r>
              <a:rPr lang="en-US" altLang="en-US" dirty="0"/>
              <a:t>• hydrocarbons, e.g. hexane, kerosene</a:t>
            </a:r>
          </a:p>
          <a:p>
            <a:r>
              <a:rPr lang="en-US" altLang="en-US" dirty="0"/>
              <a:t>• special chemicals, mostly for organic chemistry</a:t>
            </a:r>
          </a:p>
          <a:p>
            <a:endParaRPr lang="en-US" altLang="en-US" dirty="0"/>
          </a:p>
          <a:p>
            <a:r>
              <a:rPr lang="en-US" altLang="en-US" dirty="0"/>
              <a:t>Solid wastes</a:t>
            </a:r>
          </a:p>
          <a:p>
            <a:r>
              <a:rPr lang="en-US" altLang="en-US" dirty="0"/>
              <a:t>• precipitates, e.g. BaSO</a:t>
            </a:r>
            <a:r>
              <a:rPr lang="en-US" altLang="en-US" baseline="-25000" dirty="0"/>
              <a:t>4</a:t>
            </a:r>
            <a:r>
              <a:rPr lang="en-US" altLang="en-US" dirty="0"/>
              <a:t>, Fe oxides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D43B6-3CE1-2F4B-8E56-D7819D749983}"/>
              </a:ext>
            </a:extLst>
          </p:cNvPr>
          <p:cNvSpPr txBox="1"/>
          <p:nvPr/>
        </p:nvSpPr>
        <p:spPr>
          <a:xfrm>
            <a:off x="467544" y="836712"/>
            <a:ext cx="11521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72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>
            <a:extLst>
              <a:ext uri="{FF2B5EF4-FFF2-40B4-BE49-F238E27FC236}">
                <a16:creationId xmlns:a16="http://schemas.microsoft.com/office/drawing/2014/main" id="{DFC8D36E-5AE0-1146-B93C-FB52FC423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720" y="404664"/>
            <a:ext cx="520824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Problems in the sewer!</a:t>
            </a:r>
          </a:p>
        </p:txBody>
      </p:sp>
      <p:sp>
        <p:nvSpPr>
          <p:cNvPr id="18434" name="Rectangle 7">
            <a:extLst>
              <a:ext uri="{FF2B5EF4-FFF2-40B4-BE49-F238E27FC236}">
                <a16:creationId xmlns:a16="http://schemas.microsoft.com/office/drawing/2014/main" id="{3F1FE15F-C1D0-D24D-8CAB-CEB64B13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341438"/>
            <a:ext cx="74530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• toxic metals</a:t>
            </a:r>
          </a:p>
          <a:p>
            <a:r>
              <a:rPr lang="en-US" altLang="en-US" sz="2800" dirty="0"/>
              <a:t>	e.g. </a:t>
            </a:r>
            <a:r>
              <a:rPr lang="en-US" altLang="en-US" sz="2800" dirty="0">
                <a:solidFill>
                  <a:srgbClr val="C00000"/>
                </a:solidFill>
              </a:rPr>
              <a:t>Hg, Cd, </a:t>
            </a:r>
            <a:r>
              <a:rPr lang="en-US" altLang="en-US" sz="2800" dirty="0" err="1">
                <a:solidFill>
                  <a:srgbClr val="C00000"/>
                </a:solidFill>
              </a:rPr>
              <a:t>Pb</a:t>
            </a:r>
            <a:r>
              <a:rPr lang="en-US" altLang="en-US" sz="2800" dirty="0">
                <a:solidFill>
                  <a:srgbClr val="C00000"/>
                </a:solidFill>
              </a:rPr>
              <a:t>, As, . . . VERY BAD</a:t>
            </a:r>
            <a:br>
              <a:rPr lang="en-US" altLang="en-US" sz="2800" dirty="0"/>
            </a:br>
            <a:r>
              <a:rPr lang="en-US" altLang="en-US" sz="2800" dirty="0"/>
              <a:t>                </a:t>
            </a:r>
            <a:r>
              <a:rPr lang="en-US" altLang="en-US" sz="2800" dirty="0">
                <a:solidFill>
                  <a:srgbClr val="FF0000"/>
                </a:solidFill>
              </a:rPr>
              <a:t>Cu, Ni, Co, . . .         BAD</a:t>
            </a:r>
            <a:br>
              <a:rPr lang="en-US" altLang="en-US" sz="2800" dirty="0"/>
            </a:br>
            <a:r>
              <a:rPr lang="en-US" altLang="en-US" sz="2800" dirty="0"/>
              <a:t>                since contaminate sludge $$$</a:t>
            </a:r>
          </a:p>
          <a:p>
            <a:r>
              <a:rPr lang="en-US" altLang="en-US" sz="2800" dirty="0"/>
              <a:t>• toxic persistent organic chemicals</a:t>
            </a:r>
          </a:p>
          <a:p>
            <a:r>
              <a:rPr lang="en-US" altLang="en-US" sz="2800" dirty="0"/>
              <a:t>	e.g. pesticides</a:t>
            </a:r>
            <a:br>
              <a:rPr lang="en-US" altLang="en-US" sz="2800" dirty="0"/>
            </a:br>
            <a:r>
              <a:rPr lang="en-US" altLang="en-US" sz="2800" dirty="0"/>
              <a:t>                since contaminate sludge $$$</a:t>
            </a:r>
          </a:p>
          <a:p>
            <a:r>
              <a:rPr lang="en-US" altLang="en-US" sz="2800" dirty="0"/>
              <a:t>• highly acidic/alkaline liquids</a:t>
            </a:r>
            <a:br>
              <a:rPr lang="en-US" altLang="en-US" sz="2800" dirty="0"/>
            </a:br>
            <a:r>
              <a:rPr lang="en-US" altLang="en-US" sz="2800" dirty="0"/>
              <a:t>                since may damage pipes</a:t>
            </a:r>
          </a:p>
          <a:p>
            <a:r>
              <a:rPr lang="en-US" altLang="en-US" sz="2800" dirty="0"/>
              <a:t>• flammable liquids (water-immiscible)</a:t>
            </a:r>
            <a:br>
              <a:rPr lang="en-US" altLang="en-US" sz="2800" dirty="0"/>
            </a:br>
            <a:r>
              <a:rPr lang="en-US" altLang="en-US" sz="2800" dirty="0"/>
              <a:t>                </a:t>
            </a:r>
            <a:r>
              <a:rPr lang="en-US" altLang="en-US" sz="2800" dirty="0">
                <a:solidFill>
                  <a:srgbClr val="FF0000"/>
                </a:solidFill>
              </a:rPr>
              <a:t>since may cause an explosion!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473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9">
            <a:extLst>
              <a:ext uri="{FF2B5EF4-FFF2-40B4-BE49-F238E27FC236}">
                <a16:creationId xmlns:a16="http://schemas.microsoft.com/office/drawing/2014/main" id="{67F17658-2540-D747-A09D-9885BA413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609600"/>
            <a:ext cx="441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Aqueous liquid wastes</a:t>
            </a:r>
          </a:p>
        </p:txBody>
      </p:sp>
      <p:sp>
        <p:nvSpPr>
          <p:cNvPr id="19458" name="Rectangle 11">
            <a:extLst>
              <a:ext uri="{FF2B5EF4-FFF2-40B4-BE49-F238E27FC236}">
                <a16:creationId xmlns:a16="http://schemas.microsoft.com/office/drawing/2014/main" id="{FBA24054-6426-B645-8329-43232D155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524000"/>
            <a:ext cx="8424936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Pour down the sewer ONLY if the criteria of the water authority are met.</a:t>
            </a:r>
          </a:p>
          <a:p>
            <a:endParaRPr lang="en-US" altLang="en-US" dirty="0"/>
          </a:p>
          <a:p>
            <a:r>
              <a:rPr lang="en-US" altLang="en-US" dirty="0"/>
              <a:t>Otherwise, an environmentally responsible approach:</a:t>
            </a:r>
          </a:p>
          <a:p>
            <a:r>
              <a:rPr lang="en-US" altLang="en-US" dirty="0"/>
              <a:t>•   neutralize to ~pH 6.5-8.5 (natural waters)</a:t>
            </a:r>
          </a:p>
          <a:p>
            <a:r>
              <a:rPr lang="en-US" altLang="en-US" dirty="0"/>
              <a:t>•   only “safe” amount of each chemical down the drain</a:t>
            </a:r>
          </a:p>
          <a:p>
            <a:r>
              <a:rPr lang="en-US" altLang="en-US" dirty="0"/>
              <a:t>in order to </a:t>
            </a:r>
            <a:r>
              <a:rPr lang="en-US" altLang="en-US" dirty="0" err="1"/>
              <a:t>minimise</a:t>
            </a:r>
            <a:r>
              <a:rPr lang="en-US" altLang="en-US" dirty="0"/>
              <a:t> environmental harm from treated sewage when it is released into river or ocean.</a:t>
            </a:r>
          </a:p>
          <a:p>
            <a:endParaRPr lang="en-US" altLang="en-US" dirty="0"/>
          </a:p>
          <a:p>
            <a:r>
              <a:rPr lang="en-US" altLang="en-US" dirty="0"/>
              <a:t>All wastes exceeding a “safe” amount of a chemical should be retained for a waste collection service.</a:t>
            </a:r>
          </a:p>
          <a:p>
            <a:endParaRPr lang="en-US" altLang="en-US" dirty="0"/>
          </a:p>
          <a:p>
            <a:r>
              <a:rPr lang="en-US" altLang="en-US" dirty="0"/>
              <a:t>                             </a:t>
            </a:r>
            <a:r>
              <a:rPr lang="en-US" altLang="en-US" sz="2800" dirty="0"/>
              <a:t>WHAT IS SAFE?</a:t>
            </a:r>
          </a:p>
        </p:txBody>
      </p:sp>
    </p:spTree>
    <p:extLst>
      <p:ext uri="{BB962C8B-B14F-4D97-AF65-F5344CB8AC3E}">
        <p14:creationId xmlns:p14="http://schemas.microsoft.com/office/powerpoint/2010/main" val="50611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984776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Estimation of “safe” quantities</a:t>
            </a:r>
            <a:r>
              <a:rPr lang="en-US" altLang="en-US" sz="3600" dirty="0">
                <a:solidFill>
                  <a:srgbClr val="0070C0"/>
                </a:solidFill>
              </a:rPr>
              <a:t>*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96752"/>
            <a:ext cx="835292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Consider the cation and anion in a salt separately.</a:t>
            </a:r>
          </a:p>
          <a:p>
            <a:r>
              <a:rPr lang="en-US" altLang="en-US" sz="2800" dirty="0"/>
              <a:t>Toxicity of a salt is dominated by the most toxic ion:</a:t>
            </a:r>
          </a:p>
          <a:p>
            <a:endParaRPr lang="en-US" altLang="en-US" sz="2800" dirty="0"/>
          </a:p>
          <a:p>
            <a:r>
              <a:rPr lang="en-US" altLang="en-US" sz="2800" dirty="0"/>
              <a:t>e.g. </a:t>
            </a:r>
            <a:r>
              <a:rPr lang="en-US" altLang="en-US" sz="2800" dirty="0">
                <a:solidFill>
                  <a:srgbClr val="FF0000"/>
                </a:solidFill>
              </a:rPr>
              <a:t>lead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B050"/>
                </a:solidFill>
              </a:rPr>
              <a:t>chloride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rgbClr val="00B050"/>
                </a:solidFill>
              </a:rPr>
              <a:t>potassium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dichromate</a:t>
            </a:r>
          </a:p>
          <a:p>
            <a:endParaRPr lang="en-US" altLang="en-US" sz="2800" dirty="0"/>
          </a:p>
          <a:p>
            <a:r>
              <a:rPr lang="en-US" altLang="en-US" sz="2800" dirty="0"/>
              <a:t>Some ions should not go down the drain at all</a:t>
            </a:r>
          </a:p>
          <a:p>
            <a:r>
              <a:rPr lang="en-US" altLang="en-US" sz="2800" dirty="0"/>
              <a:t>   e.g. Hg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Pb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Cd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. . .</a:t>
            </a:r>
          </a:p>
          <a:p>
            <a:r>
              <a:rPr lang="en-US" altLang="en-US" sz="2800" dirty="0"/>
              <a:t>while others are ok almost without (school) limit</a:t>
            </a:r>
          </a:p>
          <a:p>
            <a:r>
              <a:rPr lang="en-US" altLang="en-US" sz="2800" dirty="0"/>
              <a:t>   e.g. Na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, Ca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Cl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, SO</a:t>
            </a:r>
            <a:r>
              <a:rPr lang="en-US" altLang="en-US" sz="2800" baseline="-25000" dirty="0"/>
              <a:t>4</a:t>
            </a:r>
            <a:r>
              <a:rPr lang="en-US" altLang="en-US" sz="2800" baseline="30000" dirty="0"/>
              <a:t>2-</a:t>
            </a:r>
            <a:r>
              <a:rPr lang="en-US" altLang="en-US" sz="2800" dirty="0"/>
              <a:t>, . . .</a:t>
            </a:r>
          </a:p>
          <a:p>
            <a:r>
              <a:rPr lang="en-US" altLang="en-US" sz="2800" dirty="0"/>
              <a:t>and other ions in between</a:t>
            </a:r>
          </a:p>
          <a:p>
            <a:endParaRPr lang="en-US" altLang="en-US" sz="2800" dirty="0"/>
          </a:p>
          <a:p>
            <a:r>
              <a:rPr lang="en-US" altLang="en-US" sz="2000" dirty="0">
                <a:solidFill>
                  <a:srgbClr val="0070C0"/>
                </a:solidFill>
              </a:rPr>
              <a:t>* </a:t>
            </a:r>
            <a:r>
              <a:rPr lang="en-US" altLang="en-US" sz="2000" dirty="0" err="1">
                <a:solidFill>
                  <a:srgbClr val="0070C0"/>
                </a:solidFill>
              </a:rPr>
              <a:t>RiskAssess</a:t>
            </a:r>
            <a:r>
              <a:rPr lang="en-US" altLang="en-US" sz="2000" dirty="0">
                <a:solidFill>
                  <a:srgbClr val="0070C0"/>
                </a:solidFill>
              </a:rPr>
              <a:t> “Disposal of chemical wastes”, in Learning Resources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044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5904656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Tabulation and calculation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12776"/>
            <a:ext cx="885698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“Safe” disposal quantity for an ion for a class:</a:t>
            </a:r>
          </a:p>
          <a:p>
            <a:r>
              <a:rPr lang="en-US" altLang="en-US" sz="2800" dirty="0"/>
              <a:t>               0 – 1000 g/day</a:t>
            </a:r>
          </a:p>
          <a:p>
            <a:endParaRPr lang="en-AU" altLang="ja-JP" sz="2800" dirty="0"/>
          </a:p>
          <a:p>
            <a:r>
              <a:rPr lang="en-US" altLang="en-US" sz="2800" dirty="0"/>
              <a:t>Copper sulfate</a:t>
            </a:r>
          </a:p>
          <a:p>
            <a:r>
              <a:rPr lang="en-US" altLang="en-US" sz="2800" dirty="0"/>
              <a:t>   copper: 1 g/day          </a:t>
            </a:r>
            <a:r>
              <a:rPr lang="en-US" altLang="en-US" sz="2800" dirty="0">
                <a:solidFill>
                  <a:srgbClr val="FF0000"/>
                </a:solidFill>
              </a:rPr>
              <a:t>[Very toxic to aquatic life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                                      with long lasting effects]   </a:t>
            </a:r>
          </a:p>
          <a:p>
            <a:r>
              <a:rPr lang="en-US" altLang="en-US" sz="2800" dirty="0"/>
              <a:t>   sulfate: 1000 g/day.    </a:t>
            </a:r>
            <a:r>
              <a:rPr lang="en-US" altLang="en-US" sz="2800" dirty="0">
                <a:solidFill>
                  <a:srgbClr val="00B050"/>
                </a:solidFill>
              </a:rPr>
              <a:t>[In solid laundry detergent]</a:t>
            </a:r>
          </a:p>
          <a:p>
            <a:r>
              <a:rPr lang="en-US" altLang="en-US" sz="2800" dirty="0"/>
              <a:t>Therefore, copper sulfate: 1 g/day (as solid or solution)</a:t>
            </a:r>
          </a:p>
          <a:p>
            <a:endParaRPr lang="en-US" altLang="en-US" sz="2800" dirty="0"/>
          </a:p>
          <a:p>
            <a:r>
              <a:rPr lang="en-US" altLang="en-US" sz="2800" dirty="0"/>
              <a:t>Enough for some spot tests down the drain.</a:t>
            </a:r>
          </a:p>
          <a:p>
            <a:r>
              <a:rPr lang="en-US" altLang="en-US" sz="2800" dirty="0"/>
              <a:t>Beyond that, wastes need to be collected!</a:t>
            </a:r>
          </a:p>
        </p:txBody>
      </p:sp>
    </p:spTree>
    <p:extLst>
      <p:ext uri="{BB962C8B-B14F-4D97-AF65-F5344CB8AC3E}">
        <p14:creationId xmlns:p14="http://schemas.microsoft.com/office/powerpoint/2010/main" val="19655078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70302</TotalTime>
  <Words>1472</Words>
  <Application>Microsoft Macintosh PowerPoint</Application>
  <PresentationFormat>On-screen Show (4:3)</PresentationFormat>
  <Paragraphs>245</Paragraphs>
  <Slides>28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Blank Presentation</vt:lpstr>
      <vt:lpstr>Picture</vt:lpstr>
      <vt:lpstr>Chemical Waste Disposal </vt:lpstr>
      <vt:lpstr>Chemical Disposal</vt:lpstr>
      <vt:lpstr>The improvement process</vt:lpstr>
      <vt:lpstr>THE LAW</vt:lpstr>
      <vt:lpstr>Chemical wastes in schools</vt:lpstr>
      <vt:lpstr>PowerPoint Presentation</vt:lpstr>
      <vt:lpstr>PowerPoint Presentation</vt:lpstr>
      <vt:lpstr>Estimation of “safe” quantities*</vt:lpstr>
      <vt:lpstr>Tabulation and calculation</vt:lpstr>
      <vt:lpstr>Organic liquid wastes</vt:lpstr>
      <vt:lpstr>Aqueous waste containers</vt:lpstr>
      <vt:lpstr>Solid wastes</vt:lpstr>
      <vt:lpstr>Labelling and storage of wastes</vt:lpstr>
      <vt:lpstr>PowerPoint Presentation</vt:lpstr>
      <vt:lpstr>Purpose of disposal advice</vt:lpstr>
      <vt:lpstr>Current disposal advice</vt:lpstr>
      <vt:lpstr>Future disposal advice: advice for each individual chemical</vt:lpstr>
      <vt:lpstr>PowerPoint Presentation</vt:lpstr>
      <vt:lpstr>PowerPoint Presentation</vt:lpstr>
      <vt:lpstr>PowerPoint Presentation</vt:lpstr>
      <vt:lpstr>PowerPoint Presentation</vt:lpstr>
      <vt:lpstr>What is RiskAssess?</vt:lpstr>
      <vt:lpstr>PowerPoint Presentation</vt:lpstr>
      <vt:lpstr>Logic</vt:lpstr>
      <vt:lpstr>Electronic system</vt:lpstr>
      <vt:lpstr>Details</vt:lpstr>
      <vt:lpstr>Advantages of RiskAssess</vt:lpstr>
      <vt:lpstr>Even more!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283</cp:revision>
  <cp:lastPrinted>2010-11-30T03:29:40Z</cp:lastPrinted>
  <dcterms:created xsi:type="dcterms:W3CDTF">2008-09-14T02:46:40Z</dcterms:created>
  <dcterms:modified xsi:type="dcterms:W3CDTF">2020-11-13T12:37:59Z</dcterms:modified>
</cp:coreProperties>
</file>